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7" r:id="rId8"/>
    <p:sldId id="268" r:id="rId9"/>
    <p:sldId id="269" r:id="rId10"/>
    <p:sldId id="270" r:id="rId11"/>
    <p:sldId id="264" r:id="rId12"/>
    <p:sldId id="265" r:id="rId13"/>
    <p:sldId id="271" r:id="rId14"/>
  </p:sldIdLst>
  <p:sldSz cx="14630400" cy="8229600"/>
  <p:notesSz cx="8229600" cy="14630400"/>
  <p:embeddedFontLst>
    <p:embeddedFont>
      <p:font typeface="Raleway" pitchFamily="2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4" autoAdjust="0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74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A9EE0-4E8D-50DA-32F7-923E6E753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CBD61-5835-0656-498B-0C0784F50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9D386D-F9FE-8491-7F18-180898160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6527A-B01F-9BC0-3729-5E907E3F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21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E524A-84B5-5B49-E61B-7DE50E90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25EE3-C9EB-040D-D233-1CD926A2A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EB4E8-78B8-B5E6-875C-0D5E1D77C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469F6-0120-DB96-C107-433BD8EA7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BAD6-8E64-2143-114B-EDB199F7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E9C98-711E-BD9A-D6EA-CCA7BE208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583A0-2713-C1F2-4C48-597D681B1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8E45-6B82-2A1D-8BBB-CD49CB2E1E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15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6D79B-CCD4-AB46-BCA9-219C41F4E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BD55E-0CC2-9043-E8CB-8853DAB59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FFFAA-FA8A-16BF-B18B-2EEA68FC5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0BEB4-FABB-98DD-C509-2EEEB0DA03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411A5-8D9D-8EC4-53E9-5420F1FA9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46DDE-0A97-8A62-C7AA-2C87B85F3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E65BF-5AA5-FF4E-C804-14C79E8A8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12E6D-E174-65C8-7C26-2F77D84D25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2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jpe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e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jp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9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45.jpe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logo on a black background&#10;&#10;AI-generated content may be incorrect.">
            <a:extLst>
              <a:ext uri="{FF2B5EF4-FFF2-40B4-BE49-F238E27FC236}">
                <a16:creationId xmlns:a16="http://schemas.microsoft.com/office/drawing/2014/main" id="{CC2C94F4-9855-E54F-5DA5-1B389EDF95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293" y="0"/>
            <a:ext cx="1000810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7165" y="42997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bg1">
                    <a:lumMod val="8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Tesla Global Delivery &amp; Performance Analysis</a:t>
            </a:r>
            <a:endParaRPr lang="en-US" sz="445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8828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Suman Saha — Data Analyst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62703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Source: Tesla Dashboard Analysis (2015–2025)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0" name="Picture 9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AA7209D3-F429-7ABF-2232-4A43B8D264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2229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B0E1A-96A7-A73E-C85F-C4D07F88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46520A3-2AA2-1C6D-F1E2-6FAA948C991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The inside of a car with seats and a starry sky&#10;&#10;AI-generated content may be incorrect.">
            <a:extLst>
              <a:ext uri="{FF2B5EF4-FFF2-40B4-BE49-F238E27FC236}">
                <a16:creationId xmlns:a16="http://schemas.microsoft.com/office/drawing/2014/main" id="{150572F1-B23C-2DA7-84A0-38E73727D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167360" cy="8229600"/>
          </a:xfrm>
          <a:prstGeom prst="rect">
            <a:avLst/>
          </a:prstGeom>
        </p:spPr>
      </p:pic>
      <p:pic>
        <p:nvPicPr>
          <p:cNvPr id="9" name="Picture 8" descr="A black and grey car with a boat on top of it&#10;&#10;AI-generated content may be incorrect.">
            <a:extLst>
              <a:ext uri="{FF2B5EF4-FFF2-40B4-BE49-F238E27FC236}">
                <a16:creationId xmlns:a16="http://schemas.microsoft.com/office/drawing/2014/main" id="{B5EB3B09-9AEA-40DD-29BD-21D86FCB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333" r="11980"/>
          <a:stretch>
            <a:fillRect/>
          </a:stretch>
        </p:blipFill>
        <p:spPr>
          <a:xfrm>
            <a:off x="0" y="0"/>
            <a:ext cx="4500467" cy="82296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A8A5FAE-35BF-E7C4-9B77-25FBCC5C694C}"/>
              </a:ext>
            </a:extLst>
          </p:cNvPr>
          <p:cNvSpPr txBox="1"/>
          <p:nvPr/>
        </p:nvSpPr>
        <p:spPr>
          <a:xfrm>
            <a:off x="9925048" y="1080068"/>
            <a:ext cx="6485847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Overall Performance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 err="1">
                <a:solidFill>
                  <a:srgbClr val="FFFFFF"/>
                </a:solidFill>
              </a:rPr>
              <a:t>Cybertruck</a:t>
            </a:r>
            <a:r>
              <a:rPr lang="en-US" sz="1400" dirty="0">
                <a:solidFill>
                  <a:srgbClr val="FFFFFF"/>
                </a:solidFill>
              </a:rPr>
              <a:t> delivered </a:t>
            </a:r>
            <a:r>
              <a:rPr lang="en-US" sz="1400" b="1" dirty="0">
                <a:solidFill>
                  <a:srgbClr val="FFFFFF"/>
                </a:solidFill>
              </a:rPr>
              <a:t>5.1M units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Facing a </a:t>
            </a:r>
            <a:r>
              <a:rPr lang="en-US" sz="1400" b="1" dirty="0">
                <a:solidFill>
                  <a:srgbClr val="FFFFFF"/>
                </a:solidFill>
              </a:rPr>
              <a:t>-8.1% YoY decline</a:t>
            </a:r>
            <a:r>
              <a:rPr lang="en-US" sz="1400" dirty="0">
                <a:solidFill>
                  <a:srgbClr val="FFFFFF"/>
                </a:solidFill>
              </a:rPr>
              <a:t>, the sharpest drop among models.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Yearly Delivery Trend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Strong peak in </a:t>
            </a:r>
            <a:r>
              <a:rPr lang="en-US" sz="1400" b="1" dirty="0">
                <a:solidFill>
                  <a:srgbClr val="FFFFFF"/>
                </a:solidFill>
              </a:rPr>
              <a:t>2024 (513K)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Earlier dips around </a:t>
            </a:r>
            <a:r>
              <a:rPr lang="en-US" sz="1400" b="1" dirty="0">
                <a:solidFill>
                  <a:srgbClr val="FFFFFF"/>
                </a:solidFill>
              </a:rPr>
              <a:t>2018 (426K)</a:t>
            </a:r>
            <a:r>
              <a:rPr lang="en-US" sz="1400" dirty="0">
                <a:solidFill>
                  <a:srgbClr val="FFFFFF"/>
                </a:solidFill>
              </a:rPr>
              <a:t> and </a:t>
            </a:r>
            <a:r>
              <a:rPr lang="en-US" sz="1400" b="1" dirty="0">
                <a:solidFill>
                  <a:srgbClr val="FFFFFF"/>
                </a:solidFill>
              </a:rPr>
              <a:t>2020 (418K)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Latest year delivery at </a:t>
            </a:r>
            <a:r>
              <a:rPr lang="en-US" sz="1400" b="1" dirty="0">
                <a:solidFill>
                  <a:srgbClr val="FFFFFF"/>
                </a:solidFill>
              </a:rPr>
              <a:t>471K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Value &amp; Best Year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Average value: </a:t>
            </a:r>
            <a:r>
              <a:rPr lang="en-US" sz="1400" b="1" dirty="0">
                <a:solidFill>
                  <a:srgbClr val="FFFFFF"/>
                </a:solidFill>
              </a:rPr>
              <a:t>$84K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Best year: </a:t>
            </a:r>
            <a:r>
              <a:rPr lang="en-US" sz="1400" b="1" dirty="0">
                <a:solidFill>
                  <a:srgbClr val="FFFFFF"/>
                </a:solidFill>
              </a:rPr>
              <a:t>2024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Target Performance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Delivered </a:t>
            </a:r>
            <a:r>
              <a:rPr lang="en-US" sz="1400" b="1" dirty="0">
                <a:solidFill>
                  <a:srgbClr val="FFFFFF"/>
                </a:solidFill>
              </a:rPr>
              <a:t>5.11M</a:t>
            </a:r>
            <a:r>
              <a:rPr lang="en-US" sz="1400" dirty="0">
                <a:solidFill>
                  <a:srgbClr val="FFFFFF"/>
                </a:solidFill>
              </a:rPr>
              <a:t> against a </a:t>
            </a:r>
            <a:r>
              <a:rPr lang="en-US" sz="1400" b="1" dirty="0">
                <a:solidFill>
                  <a:srgbClr val="FFFFFF"/>
                </a:solidFill>
              </a:rPr>
              <a:t>5.49M</a:t>
            </a:r>
            <a:r>
              <a:rPr lang="en-US" sz="1400" dirty="0">
                <a:solidFill>
                  <a:srgbClr val="FFFFFF"/>
                </a:solidFill>
              </a:rPr>
              <a:t> target.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377K units</a:t>
            </a:r>
            <a:r>
              <a:rPr lang="en-US" sz="1400" dirty="0">
                <a:solidFill>
                  <a:srgbClr val="FFFFFF"/>
                </a:solidFill>
              </a:rPr>
              <a:t> undelivered.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Sustainability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CO₂ saved: </a:t>
            </a:r>
            <a:r>
              <a:rPr lang="en-US" sz="1400" b="1" dirty="0">
                <a:solidFill>
                  <a:srgbClr val="FFFFFF"/>
                </a:solidFill>
              </a:rPr>
              <a:t>382K tons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Vehicle Specs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Consistent range at </a:t>
            </a:r>
            <a:r>
              <a:rPr lang="en-US" sz="1400" b="1" dirty="0">
                <a:solidFill>
                  <a:srgbClr val="FFFFFF"/>
                </a:solidFill>
              </a:rPr>
              <a:t>719 miles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Regional Insights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Highest deliveries in </a:t>
            </a:r>
            <a:r>
              <a:rPr lang="en-US" sz="1400" b="1" dirty="0">
                <a:solidFill>
                  <a:srgbClr val="FFFFFF"/>
                </a:solidFill>
              </a:rPr>
              <a:t>North America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Strong presence in </a:t>
            </a:r>
            <a:r>
              <a:rPr lang="en-US" sz="1400" b="1" dirty="0">
                <a:solidFill>
                  <a:srgbClr val="FFFFFF"/>
                </a:solidFill>
              </a:rPr>
              <a:t>Middle East</a:t>
            </a:r>
            <a:r>
              <a:rPr lang="en-US" sz="1400" dirty="0">
                <a:solidFill>
                  <a:srgbClr val="FFFFFF"/>
                </a:solidFill>
              </a:rPr>
              <a:t>, with moderate volume in Europe.</a:t>
            </a:r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6AD3CC88-B9F2-3D8A-4BFF-5121C78C07A1}"/>
              </a:ext>
            </a:extLst>
          </p:cNvPr>
          <p:cNvSpPr/>
          <p:nvPr/>
        </p:nvSpPr>
        <p:spPr>
          <a:xfrm>
            <a:off x="9368184" y="555958"/>
            <a:ext cx="1437347" cy="2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CYBERTRUCK</a:t>
            </a:r>
          </a:p>
          <a:p>
            <a:pPr marL="0" indent="0" algn="l">
              <a:lnSpc>
                <a:spcPts val="1200"/>
              </a:lnSpc>
              <a:buNone/>
            </a:pP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1" name="Picture 10" descr="A silver and black car&#10;&#10;AI-generated content may be incorrect.">
            <a:extLst>
              <a:ext uri="{FF2B5EF4-FFF2-40B4-BE49-F238E27FC236}">
                <a16:creationId xmlns:a16="http://schemas.microsoft.com/office/drawing/2014/main" id="{54748622-AAC9-18BD-A36A-C62B94AD0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2" y="5251152"/>
            <a:ext cx="4919848" cy="3894240"/>
          </a:xfrm>
          <a:prstGeom prst="rect">
            <a:avLst/>
          </a:prstGeom>
        </p:spPr>
      </p:pic>
      <p:sp>
        <p:nvSpPr>
          <p:cNvPr id="67" name="Shape 10">
            <a:extLst>
              <a:ext uri="{FF2B5EF4-FFF2-40B4-BE49-F238E27FC236}">
                <a16:creationId xmlns:a16="http://schemas.microsoft.com/office/drawing/2014/main" id="{B2D73441-E858-079A-39BC-8B026992D8A6}"/>
              </a:ext>
            </a:extLst>
          </p:cNvPr>
          <p:cNvSpPr/>
          <p:nvPr/>
        </p:nvSpPr>
        <p:spPr>
          <a:xfrm>
            <a:off x="9357588" y="810212"/>
            <a:ext cx="4210102" cy="60960"/>
          </a:xfrm>
          <a:prstGeom prst="roundRect">
            <a:avLst>
              <a:gd name="adj" fmla="val 68711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8" name="Shape 11">
            <a:extLst>
              <a:ext uri="{FF2B5EF4-FFF2-40B4-BE49-F238E27FC236}">
                <a16:creationId xmlns:a16="http://schemas.microsoft.com/office/drawing/2014/main" id="{03F10439-27D2-B22E-2850-CF1728EEC811}"/>
              </a:ext>
            </a:extLst>
          </p:cNvPr>
          <p:cNvSpPr/>
          <p:nvPr/>
        </p:nvSpPr>
        <p:spPr>
          <a:xfrm>
            <a:off x="11154684" y="683559"/>
            <a:ext cx="299085" cy="299085"/>
          </a:xfrm>
          <a:prstGeom prst="roundRect">
            <a:avLst>
              <a:gd name="adj" fmla="val 30573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9" name="Image 1" descr="preencoded.png">
            <a:extLst>
              <a:ext uri="{FF2B5EF4-FFF2-40B4-BE49-F238E27FC236}">
                <a16:creationId xmlns:a16="http://schemas.microsoft.com/office/drawing/2014/main" id="{99DD39C3-2187-C4C4-EF24-8A22CEDBF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02572" y="726733"/>
            <a:ext cx="203308" cy="203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2D385C-27A7-CCB6-58EA-60BE5B2CE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73" y="1284324"/>
            <a:ext cx="9707015" cy="55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3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017E541-C6AC-F18D-A456-2050D4FA9B5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37" descr="A white car with a black background&#10;&#10;AI-generated content may be incorrect.">
            <a:extLst>
              <a:ext uri="{FF2B5EF4-FFF2-40B4-BE49-F238E27FC236}">
                <a16:creationId xmlns:a16="http://schemas.microsoft.com/office/drawing/2014/main" id="{88C2E417-382F-8668-8483-FA5E7D1ED9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 r="39389" b="26433"/>
          <a:stretch>
            <a:fillRect/>
          </a:stretch>
        </p:blipFill>
        <p:spPr>
          <a:xfrm flipH="1">
            <a:off x="7619" y="3825239"/>
            <a:ext cx="4851212" cy="4404361"/>
          </a:xfrm>
          <a:prstGeom prst="rect">
            <a:avLst/>
          </a:prstGeom>
        </p:spPr>
      </p:pic>
      <p:pic>
        <p:nvPicPr>
          <p:cNvPr id="42" name="Picture 41" descr="A black car with a black background&#10;&#10;AI-generated content may be incorrect.">
            <a:extLst>
              <a:ext uri="{FF2B5EF4-FFF2-40B4-BE49-F238E27FC236}">
                <a16:creationId xmlns:a16="http://schemas.microsoft.com/office/drawing/2014/main" id="{98293558-9F47-6C81-4749-91418E5407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291317" y="4156813"/>
            <a:ext cx="10364675" cy="4072786"/>
          </a:xfrm>
          <a:prstGeom prst="rect">
            <a:avLst/>
          </a:prstGeom>
        </p:spPr>
      </p:pic>
      <p:pic>
        <p:nvPicPr>
          <p:cNvPr id="40" name="Picture 39" descr="A hand holding a phone&#10;&#10;AI-generated content may be incorrect.">
            <a:extLst>
              <a:ext uri="{FF2B5EF4-FFF2-40B4-BE49-F238E27FC236}">
                <a16:creationId xmlns:a16="http://schemas.microsoft.com/office/drawing/2014/main" id="{5B3A085C-C3DE-E68B-89D7-C15C8BE7D7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395" r="29200"/>
          <a:stretch>
            <a:fillRect/>
          </a:stretch>
        </p:blipFill>
        <p:spPr>
          <a:xfrm>
            <a:off x="10032731" y="1"/>
            <a:ext cx="4597669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52713"/>
            <a:ext cx="813947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Performance Indicators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512213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Sales by Model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793790" y="2346960"/>
            <a:ext cx="3509724" cy="269319"/>
          </a:xfrm>
          <a:prstGeom prst="roundRect">
            <a:avLst>
              <a:gd name="adj" fmla="val 336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2346960"/>
            <a:ext cx="3334226" cy="269319"/>
          </a:xfrm>
          <a:prstGeom prst="roundRect">
            <a:avLst>
              <a:gd name="adj" fmla="val 33605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4465082" y="2346960"/>
            <a:ext cx="49672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95%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93790" y="288548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93790" y="3351252"/>
            <a:ext cx="41680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$460B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Highest revenue generator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231130" y="2346960"/>
            <a:ext cx="3512701" cy="269319"/>
          </a:xfrm>
          <a:prstGeom prst="roundRect">
            <a:avLst>
              <a:gd name="adj" fmla="val 336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231130" y="2346960"/>
            <a:ext cx="3266718" cy="269319"/>
          </a:xfrm>
          <a:prstGeom prst="roundRect">
            <a:avLst>
              <a:gd name="adj" fmla="val 33605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8905399" y="2346960"/>
            <a:ext cx="49375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93%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231130" y="288548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Y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231130" y="3351252"/>
            <a:ext cx="41680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$448B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Strong performer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9668470" y="2346960"/>
            <a:ext cx="3512820" cy="269319"/>
          </a:xfrm>
          <a:prstGeom prst="roundRect">
            <a:avLst>
              <a:gd name="adj" fmla="val 33605"/>
            </a:avLst>
          </a:prstGeom>
          <a:solidFill>
            <a:schemeClr val="bg1">
              <a:lumMod val="50000"/>
            </a:schemeClr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9668470" y="2346960"/>
            <a:ext cx="3266837" cy="269319"/>
          </a:xfrm>
          <a:prstGeom prst="roundRect">
            <a:avLst>
              <a:gd name="adj" fmla="val 33605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3342858" y="2346960"/>
            <a:ext cx="49375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93%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9668470" y="288548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668470" y="3351252"/>
            <a:ext cx="41681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$447B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</a:t>
            </a: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revenu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93790" y="4234577"/>
            <a:ext cx="3491627" cy="269319"/>
          </a:xfrm>
          <a:prstGeom prst="roundRect">
            <a:avLst>
              <a:gd name="adj" fmla="val 336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793790" y="4234577"/>
            <a:ext cx="3142417" cy="269319"/>
          </a:xfrm>
          <a:prstGeom prst="roundRect">
            <a:avLst>
              <a:gd name="adj" fmla="val 33605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4446984" y="4234577"/>
            <a:ext cx="51482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90%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93790" y="477309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X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93790" y="5238869"/>
            <a:ext cx="41680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$432B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Solid contributor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5231130" y="4234577"/>
            <a:ext cx="3491627" cy="269319"/>
          </a:xfrm>
          <a:prstGeom prst="roundRect">
            <a:avLst>
              <a:gd name="adj" fmla="val 336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5231130" y="4234577"/>
            <a:ext cx="3142417" cy="269319"/>
          </a:xfrm>
          <a:prstGeom prst="roundRect">
            <a:avLst>
              <a:gd name="adj" fmla="val 33605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8884325" y="4234577"/>
            <a:ext cx="51482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90%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5231130" y="477309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Cybertruck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5231130" y="5238869"/>
            <a:ext cx="41680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$432B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Growing segment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793790" y="6041469"/>
            <a:ext cx="277332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vs Delivery Gap</a:t>
            </a:r>
            <a:endParaRPr lang="en-US" sz="2100" dirty="0"/>
          </a:p>
        </p:txBody>
      </p:sp>
      <p:sp>
        <p:nvSpPr>
          <p:cNvPr id="30" name="Text 28"/>
          <p:cNvSpPr/>
          <p:nvPr/>
        </p:nvSpPr>
        <p:spPr>
          <a:xfrm>
            <a:off x="793790" y="6593443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shortfall: </a:t>
            </a: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350K–400K vehicles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between expected and actual deliveries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7585710" y="6041469"/>
            <a:ext cx="286869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Charging Infrastructure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585710" y="6593443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expansion 2016–2024 correlates with higher delivery volumes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erson in a car with a screen&#10;&#10;AI-generated content may be incorrect.">
            <a:extLst>
              <a:ext uri="{FF2B5EF4-FFF2-40B4-BE49-F238E27FC236}">
                <a16:creationId xmlns:a16="http://schemas.microsoft.com/office/drawing/2014/main" id="{63098EB7-3883-6E0E-486D-C0FE3F3145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3630"/>
            <a:ext cx="14630400" cy="5378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4413"/>
            <a:ext cx="557998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Recommendations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01177"/>
            <a:ext cx="850583" cy="1020723"/>
          </a:xfrm>
          <a:prstGeom prst="rect">
            <a:avLst/>
          </a:prstGeom>
        </p:spPr>
      </p:pic>
      <p:pic>
        <p:nvPicPr>
          <p:cNvPr id="25" name="Picture 24" descr="A white car with black roof&#10;&#10;AI-generated content may be incorrect.">
            <a:extLst>
              <a:ext uri="{FF2B5EF4-FFF2-40B4-BE49-F238E27FC236}">
                <a16:creationId xmlns:a16="http://schemas.microsoft.com/office/drawing/2014/main" id="{6F8BEBB2-DAA6-B323-66C3-A9C9ED0CD0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515"/>
          <a:stretch>
            <a:fillRect/>
          </a:stretch>
        </p:blipFill>
        <p:spPr>
          <a:xfrm flipH="1">
            <a:off x="0" y="4298633"/>
            <a:ext cx="14630400" cy="1812666"/>
          </a:xfrm>
          <a:prstGeom prst="rect">
            <a:avLst/>
          </a:prstGeom>
        </p:spPr>
      </p:pic>
      <p:pic>
        <p:nvPicPr>
          <p:cNvPr id="24" name="Picture 23" descr="A white car with black roof&#10;&#10;AI-generated content may be incorrect.">
            <a:extLst>
              <a:ext uri="{FF2B5EF4-FFF2-40B4-BE49-F238E27FC236}">
                <a16:creationId xmlns:a16="http://schemas.microsoft.com/office/drawing/2014/main" id="{2772C058-38E1-7F01-86BB-093D69529D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515"/>
          <a:stretch>
            <a:fillRect/>
          </a:stretch>
        </p:blipFill>
        <p:spPr>
          <a:xfrm flipH="1">
            <a:off x="3440312" y="4377988"/>
            <a:ext cx="11190088" cy="38516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4393" y="1971199"/>
            <a:ext cx="34595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High-Performance Regions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814393" y="2338983"/>
            <a:ext cx="653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capacity in North America &amp; Europe where demand is strongest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2821900"/>
            <a:ext cx="850583" cy="10207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4393" y="2991922"/>
            <a:ext cx="348162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Revitalize Underperforming Models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814393" y="3359706"/>
            <a:ext cx="653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Re-strategize Cybertruck launches to reverse recent decline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3842623"/>
            <a:ext cx="850583" cy="10207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4393" y="4012644"/>
            <a:ext cx="344197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Accelerate Infrastructure Build-Out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814393" y="4380428"/>
            <a:ext cx="653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correlation between charging stations and delivery success</a:t>
            </a:r>
            <a:endParaRPr lang="en-US" sz="1300" dirty="0"/>
          </a:p>
        </p:txBody>
      </p:sp>
      <p:sp>
        <p:nvSpPr>
          <p:cNvPr id="13" name="Shape 7"/>
          <p:cNvSpPr/>
          <p:nvPr/>
        </p:nvSpPr>
        <p:spPr>
          <a:xfrm>
            <a:off x="793790" y="5054679"/>
            <a:ext cx="7556421" cy="995243"/>
          </a:xfrm>
          <a:prstGeom prst="roundRect">
            <a:avLst>
              <a:gd name="adj" fmla="val 717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8"/>
          <p:cNvSpPr/>
          <p:nvPr/>
        </p:nvSpPr>
        <p:spPr>
          <a:xfrm>
            <a:off x="971431" y="5232321"/>
            <a:ext cx="256817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Close Target-Delivery Gap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971431" y="5600105"/>
            <a:ext cx="72011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supply chain &amp; manufacturing to improve delivery efficiency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793790" y="6219944"/>
            <a:ext cx="7556421" cy="995243"/>
          </a:xfrm>
          <a:prstGeom prst="roundRect">
            <a:avLst>
              <a:gd name="adj" fmla="val 717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1"/>
          <p:cNvSpPr/>
          <p:nvPr/>
        </p:nvSpPr>
        <p:spPr>
          <a:xfrm>
            <a:off x="971431" y="6397585"/>
            <a:ext cx="337244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Amplify Environmental Leadership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971431" y="6765369"/>
            <a:ext cx="72011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Tesla's superior CO₂ performance — strongest green EV brand positioning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416CC-01BD-2134-645D-A1C4D95C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white car with black roof&#10;&#10;AI-generated content may be incorrect.">
            <a:extLst>
              <a:ext uri="{FF2B5EF4-FFF2-40B4-BE49-F238E27FC236}">
                <a16:creationId xmlns:a16="http://schemas.microsoft.com/office/drawing/2014/main" id="{A0BFFB9F-0550-6F7A-5136-E5C0C237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29"/>
          <a:stretch>
            <a:fillRect/>
          </a:stretch>
        </p:blipFill>
        <p:spPr>
          <a:xfrm flipH="1">
            <a:off x="0" y="4386978"/>
            <a:ext cx="14737080" cy="3842622"/>
          </a:xfrm>
          <a:prstGeom prst="rect">
            <a:avLst/>
          </a:prstGeom>
        </p:spPr>
      </p:pic>
      <p:pic>
        <p:nvPicPr>
          <p:cNvPr id="21" name="Picture 20" descr="Close-up of a camera lens&#10;&#10;AI-generated content may be incorrect.">
            <a:extLst>
              <a:ext uri="{FF2B5EF4-FFF2-40B4-BE49-F238E27FC236}">
                <a16:creationId xmlns:a16="http://schemas.microsoft.com/office/drawing/2014/main" id="{905630AC-2A5B-1A74-AE9B-5F3557A2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223" b="6111"/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E609645C-5FBE-47F5-C6A5-A20F3B781CF2}"/>
              </a:ext>
            </a:extLst>
          </p:cNvPr>
          <p:cNvSpPr/>
          <p:nvPr/>
        </p:nvSpPr>
        <p:spPr>
          <a:xfrm>
            <a:off x="3565411" y="2377440"/>
            <a:ext cx="7556421" cy="3413732"/>
          </a:xfrm>
          <a:prstGeom prst="roundRect">
            <a:avLst>
              <a:gd name="adj" fmla="val 717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1AE6548-0F3F-0688-1A33-449E5854780E}"/>
              </a:ext>
            </a:extLst>
          </p:cNvPr>
          <p:cNvSpPr/>
          <p:nvPr/>
        </p:nvSpPr>
        <p:spPr>
          <a:xfrm>
            <a:off x="4578548" y="2775960"/>
            <a:ext cx="5579983" cy="830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4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</a:p>
          <a:p>
            <a:pPr marL="0" indent="0" algn="ctr">
              <a:lnSpc>
                <a:spcPts val="4150"/>
              </a:lnSpc>
              <a:buNone/>
            </a:pPr>
            <a:endParaRPr lang="en-US" sz="4400" b="1" dirty="0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D29643E5-DEBC-95B8-E027-B5FB2C1FE038}"/>
              </a:ext>
            </a:extLst>
          </p:cNvPr>
          <p:cNvSpPr/>
          <p:nvPr/>
        </p:nvSpPr>
        <p:spPr>
          <a:xfrm>
            <a:off x="4525208" y="3759296"/>
            <a:ext cx="5579983" cy="830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28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Any Question?</a:t>
            </a:r>
            <a:endParaRPr lang="en-US" sz="2800" b="1" dirty="0"/>
          </a:p>
        </p:txBody>
      </p:sp>
      <p:pic>
        <p:nvPicPr>
          <p:cNvPr id="26" name="Picture 25" descr="A black background with text&#10;&#10;AI-generated content may be incorrect.">
            <a:extLst>
              <a:ext uri="{FF2B5EF4-FFF2-40B4-BE49-F238E27FC236}">
                <a16:creationId xmlns:a16="http://schemas.microsoft.com/office/drawing/2014/main" id="{5B0EC421-00CC-9A63-7DF7-E53B0AED3C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532185" y="4279550"/>
            <a:ext cx="9847384" cy="42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D5110E1-7057-A77E-2224-17854C28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34" y="7410450"/>
            <a:ext cx="2581275" cy="819150"/>
          </a:xfrm>
          <a:prstGeom prst="rect">
            <a:avLst/>
          </a:prstGeom>
        </p:spPr>
      </p:pic>
      <p:pic>
        <p:nvPicPr>
          <p:cNvPr id="31" name="Picture 30" descr="The front of a black car&#10;&#10;AI-generated content may be incorrect.">
            <a:extLst>
              <a:ext uri="{FF2B5EF4-FFF2-40B4-BE49-F238E27FC236}">
                <a16:creationId xmlns:a16="http://schemas.microsoft.com/office/drawing/2014/main" id="{D3EE5DCD-EA7D-8118-2808-24BE439087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051691" cy="8229600"/>
          </a:xfrm>
          <a:prstGeom prst="rect">
            <a:avLst/>
          </a:prstGeom>
        </p:spPr>
      </p:pic>
      <p:pic>
        <p:nvPicPr>
          <p:cNvPr id="35" name="Picture 34" descr="The rear end of a black car&#10;&#10;AI-generated content may be incorrect.">
            <a:extLst>
              <a:ext uri="{FF2B5EF4-FFF2-40B4-BE49-F238E27FC236}">
                <a16:creationId xmlns:a16="http://schemas.microsoft.com/office/drawing/2014/main" id="{E58C78A9-9AD5-8856-611D-8CA56DA6E1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691" y="0"/>
            <a:ext cx="657991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519" y="308908"/>
            <a:ext cx="7700963" cy="837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Problems :Understanding Tesla's Complex Global Landscape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21520" y="1249441"/>
            <a:ext cx="4118110" cy="1323023"/>
          </a:xfrm>
          <a:prstGeom prst="roundRect">
            <a:avLst>
              <a:gd name="adj" fmla="val 42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63084" y="1391006"/>
            <a:ext cx="401955" cy="401955"/>
          </a:xfrm>
          <a:prstGeom prst="roundRect">
            <a:avLst>
              <a:gd name="adj" fmla="val 2274654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574" y="1501496"/>
            <a:ext cx="180856" cy="1808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3084" y="1926906"/>
            <a:ext cx="167485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Delivery Comparison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863084" y="2216585"/>
            <a:ext cx="741783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Difficult to benchmark performance across multiple vehicle models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4939989" y="1249440"/>
            <a:ext cx="3824869" cy="1323023"/>
          </a:xfrm>
          <a:prstGeom prst="roundRect">
            <a:avLst>
              <a:gd name="adj" fmla="val 42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Shape 6"/>
          <p:cNvSpPr/>
          <p:nvPr/>
        </p:nvSpPr>
        <p:spPr>
          <a:xfrm>
            <a:off x="4981194" y="1388982"/>
            <a:ext cx="401955" cy="401955"/>
          </a:xfrm>
          <a:prstGeom prst="roundRect">
            <a:avLst>
              <a:gd name="adj" fmla="val 2274654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1684" y="1499472"/>
            <a:ext cx="180856" cy="1808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091684" y="1924882"/>
            <a:ext cx="167485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Regional Variance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5091684" y="2214561"/>
            <a:ext cx="741783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dynamics differ significantly by geography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721521" y="2723734"/>
            <a:ext cx="4118110" cy="1323023"/>
          </a:xfrm>
          <a:prstGeom prst="roundRect">
            <a:avLst>
              <a:gd name="adj" fmla="val 42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863086" y="2954701"/>
            <a:ext cx="401955" cy="401955"/>
          </a:xfrm>
          <a:prstGeom prst="roundRect">
            <a:avLst>
              <a:gd name="adj" fmla="val 2274654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576" y="3065191"/>
            <a:ext cx="180856" cy="1808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63086" y="3490601"/>
            <a:ext cx="167485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CO₂ Impact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863086" y="3780280"/>
            <a:ext cx="741783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Environmental savings vary by model and adoption rate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950121" y="2695144"/>
            <a:ext cx="3814844" cy="1323023"/>
          </a:xfrm>
          <a:prstGeom prst="roundRect">
            <a:avLst>
              <a:gd name="adj" fmla="val 42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0" name="Shape 14"/>
          <p:cNvSpPr/>
          <p:nvPr/>
        </p:nvSpPr>
        <p:spPr>
          <a:xfrm>
            <a:off x="5071562" y="2950760"/>
            <a:ext cx="401955" cy="401955"/>
          </a:xfrm>
          <a:prstGeom prst="roundRect">
            <a:avLst>
              <a:gd name="adj" fmla="val 2274654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82052" y="3061250"/>
            <a:ext cx="180856" cy="18085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071562" y="3486661"/>
            <a:ext cx="167485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 Share Shifts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5071562" y="3747122"/>
            <a:ext cx="741783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Competitive landscape constantly evolving</a:t>
            </a:r>
            <a:endParaRPr lang="en-US" sz="1050" dirty="0"/>
          </a:p>
        </p:txBody>
      </p:sp>
      <p:sp>
        <p:nvSpPr>
          <p:cNvPr id="64" name="Shape 13">
            <a:extLst>
              <a:ext uri="{FF2B5EF4-FFF2-40B4-BE49-F238E27FC236}">
                <a16:creationId xmlns:a16="http://schemas.microsoft.com/office/drawing/2014/main" id="{08DC713C-9442-1140-8456-F2DC7E7DF19E}"/>
              </a:ext>
            </a:extLst>
          </p:cNvPr>
          <p:cNvSpPr/>
          <p:nvPr/>
        </p:nvSpPr>
        <p:spPr>
          <a:xfrm>
            <a:off x="9503736" y="548566"/>
            <a:ext cx="4785874" cy="6939202"/>
          </a:xfrm>
          <a:prstGeom prst="roundRect">
            <a:avLst>
              <a:gd name="adj" fmla="val 42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5" name="Text 11"/>
          <p:cNvSpPr/>
          <p:nvPr/>
        </p:nvSpPr>
        <p:spPr>
          <a:xfrm>
            <a:off x="10636634" y="963083"/>
            <a:ext cx="252007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Snapshot</a:t>
            </a:r>
            <a:endParaRPr lang="en-US" sz="1850" dirty="0"/>
          </a:p>
        </p:txBody>
      </p:sp>
      <p:sp>
        <p:nvSpPr>
          <p:cNvPr id="66" name="Text 12"/>
          <p:cNvSpPr/>
          <p:nvPr/>
        </p:nvSpPr>
        <p:spPr>
          <a:xfrm>
            <a:off x="9404277" y="1530743"/>
            <a:ext cx="4984790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26.19M</a:t>
            </a:r>
            <a:endParaRPr lang="en-US" sz="4100" dirty="0"/>
          </a:p>
        </p:txBody>
      </p:sp>
      <p:sp>
        <p:nvSpPr>
          <p:cNvPr id="67" name="Text 13"/>
          <p:cNvSpPr/>
          <p:nvPr/>
        </p:nvSpPr>
        <p:spPr>
          <a:xfrm>
            <a:off x="10904345" y="216180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Deliveries</a:t>
            </a:r>
            <a:endParaRPr lang="en-US" sz="1550" dirty="0"/>
          </a:p>
        </p:txBody>
      </p:sp>
      <p:sp>
        <p:nvSpPr>
          <p:cNvPr id="68" name="Text 14"/>
          <p:cNvSpPr/>
          <p:nvPr/>
        </p:nvSpPr>
        <p:spPr>
          <a:xfrm>
            <a:off x="9592138" y="2736697"/>
            <a:ext cx="4984790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-1.6%</a:t>
            </a:r>
            <a:endParaRPr lang="en-US" sz="4100" dirty="0"/>
          </a:p>
        </p:txBody>
      </p:sp>
      <p:sp>
        <p:nvSpPr>
          <p:cNvPr id="69" name="Text 15"/>
          <p:cNvSpPr/>
          <p:nvPr/>
        </p:nvSpPr>
        <p:spPr>
          <a:xfrm>
            <a:off x="11092206" y="336391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YoY Growth</a:t>
            </a:r>
            <a:endParaRPr lang="en-US" sz="1550" dirty="0"/>
          </a:p>
        </p:txBody>
      </p:sp>
      <p:sp>
        <p:nvSpPr>
          <p:cNvPr id="70" name="Text 16"/>
          <p:cNvSpPr/>
          <p:nvPr/>
        </p:nvSpPr>
        <p:spPr>
          <a:xfrm>
            <a:off x="9404277" y="4231427"/>
            <a:ext cx="4984790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~750</a:t>
            </a:r>
            <a:endParaRPr lang="en-US" sz="4100" dirty="0"/>
          </a:p>
        </p:txBody>
      </p:sp>
      <p:sp>
        <p:nvSpPr>
          <p:cNvPr id="71" name="Text 17"/>
          <p:cNvSpPr/>
          <p:nvPr/>
        </p:nvSpPr>
        <p:spPr>
          <a:xfrm>
            <a:off x="10983800" y="48096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Avg CO₂ Saved (tons)</a:t>
            </a:r>
            <a:endParaRPr lang="en-US" sz="1550" dirty="0"/>
          </a:p>
        </p:txBody>
      </p:sp>
      <p:sp>
        <p:nvSpPr>
          <p:cNvPr id="72" name="Text 18"/>
          <p:cNvSpPr/>
          <p:nvPr/>
        </p:nvSpPr>
        <p:spPr>
          <a:xfrm>
            <a:off x="9483731" y="5646407"/>
            <a:ext cx="4984790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$85K</a:t>
            </a:r>
            <a:endParaRPr lang="en-US" sz="4100" dirty="0"/>
          </a:p>
        </p:txBody>
      </p:sp>
      <p:sp>
        <p:nvSpPr>
          <p:cNvPr id="73" name="Text 19"/>
          <p:cNvSpPr/>
          <p:nvPr/>
        </p:nvSpPr>
        <p:spPr>
          <a:xfrm>
            <a:off x="10904345" y="626303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Avg Vehicle Value</a:t>
            </a:r>
            <a:endParaRPr lang="en-US" sz="1550" dirty="0"/>
          </a:p>
        </p:txBody>
      </p:sp>
      <p:sp>
        <p:nvSpPr>
          <p:cNvPr id="74" name="Shape 13">
            <a:extLst>
              <a:ext uri="{FF2B5EF4-FFF2-40B4-BE49-F238E27FC236}">
                <a16:creationId xmlns:a16="http://schemas.microsoft.com/office/drawing/2014/main" id="{A9E2B923-EB4D-378D-3D46-D307A82431B0}"/>
              </a:ext>
            </a:extLst>
          </p:cNvPr>
          <p:cNvSpPr/>
          <p:nvPr/>
        </p:nvSpPr>
        <p:spPr>
          <a:xfrm>
            <a:off x="686723" y="5704429"/>
            <a:ext cx="8043446" cy="2453357"/>
          </a:xfrm>
          <a:prstGeom prst="roundRect">
            <a:avLst>
              <a:gd name="adj" fmla="val 42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9AF5119-CEA4-6459-8534-ABACADA35B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789" y="5747086"/>
            <a:ext cx="7821891" cy="2332674"/>
          </a:xfrm>
          <a:prstGeom prst="rect">
            <a:avLst/>
          </a:prstGeom>
        </p:spPr>
      </p:pic>
      <p:pic>
        <p:nvPicPr>
          <p:cNvPr id="89" name="Image 0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519" y="4257444"/>
            <a:ext cx="158710" cy="158710"/>
          </a:xfrm>
          <a:prstGeom prst="rect">
            <a:avLst/>
          </a:prstGeom>
        </p:spPr>
      </p:pic>
      <p:sp>
        <p:nvSpPr>
          <p:cNvPr id="90" name="Shape 2"/>
          <p:cNvSpPr/>
          <p:nvPr/>
        </p:nvSpPr>
        <p:spPr>
          <a:xfrm>
            <a:off x="721519" y="4484496"/>
            <a:ext cx="3755946" cy="2286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91" name="Text 3"/>
          <p:cNvSpPr/>
          <p:nvPr/>
        </p:nvSpPr>
        <p:spPr>
          <a:xfrm>
            <a:off x="721519" y="460951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 Tesla Models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92" name="Text 4"/>
          <p:cNvSpPr/>
          <p:nvPr/>
        </p:nvSpPr>
        <p:spPr>
          <a:xfrm>
            <a:off x="721519" y="5016229"/>
            <a:ext cx="375594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S, Model 3, Model X, Model Y, Cybertruck</a:t>
            </a:r>
            <a:endParaRPr lang="en-US" sz="1250" dirty="0">
              <a:solidFill>
                <a:schemeClr val="bg1"/>
              </a:solidFill>
            </a:endParaRPr>
          </a:p>
        </p:txBody>
      </p:sp>
      <p:pic>
        <p:nvPicPr>
          <p:cNvPr id="97" name="Image 1" descr="preencoded.png">
            <a:extLst>
              <a:ext uri="{FF2B5EF4-FFF2-40B4-BE49-F238E27FC236}">
                <a16:creationId xmlns:a16="http://schemas.microsoft.com/office/drawing/2014/main" id="{2869D1A8-3DCA-B43B-E470-309A7B3203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9989" y="4340158"/>
            <a:ext cx="158710" cy="158710"/>
          </a:xfrm>
          <a:prstGeom prst="rect">
            <a:avLst/>
          </a:prstGeom>
        </p:spPr>
      </p:pic>
      <p:sp>
        <p:nvSpPr>
          <p:cNvPr id="98" name="Shape 5">
            <a:extLst>
              <a:ext uri="{FF2B5EF4-FFF2-40B4-BE49-F238E27FC236}">
                <a16:creationId xmlns:a16="http://schemas.microsoft.com/office/drawing/2014/main" id="{C6FCC5D6-8275-FEC3-0EFC-43A93D23DC2F}"/>
              </a:ext>
            </a:extLst>
          </p:cNvPr>
          <p:cNvSpPr/>
          <p:nvPr/>
        </p:nvSpPr>
        <p:spPr>
          <a:xfrm>
            <a:off x="4939989" y="4567210"/>
            <a:ext cx="3756065" cy="2286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99" name="Text 6">
            <a:extLst>
              <a:ext uri="{FF2B5EF4-FFF2-40B4-BE49-F238E27FC236}">
                <a16:creationId xmlns:a16="http://schemas.microsoft.com/office/drawing/2014/main" id="{A36AE582-D34B-F9A1-5554-DF34B4F78A79}"/>
              </a:ext>
            </a:extLst>
          </p:cNvPr>
          <p:cNvSpPr/>
          <p:nvPr/>
        </p:nvSpPr>
        <p:spPr>
          <a:xfrm>
            <a:off x="4939989" y="469222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11-Year Timeline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00" name="Text 7">
            <a:extLst>
              <a:ext uri="{FF2B5EF4-FFF2-40B4-BE49-F238E27FC236}">
                <a16:creationId xmlns:a16="http://schemas.microsoft.com/office/drawing/2014/main" id="{308DB4CC-F8BC-6BA6-F344-6E2736B1739B}"/>
              </a:ext>
            </a:extLst>
          </p:cNvPr>
          <p:cNvSpPr/>
          <p:nvPr/>
        </p:nvSpPr>
        <p:spPr>
          <a:xfrm>
            <a:off x="4939989" y="5098943"/>
            <a:ext cx="375606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delivery data spanning 2015–2025</a:t>
            </a:r>
            <a:endParaRPr lang="en-US" sz="125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0EA46FC-4521-1FA5-6511-99801A54767E}"/>
              </a:ext>
            </a:extLst>
          </p:cNvPr>
          <p:cNvSpPr txBox="1"/>
          <p:nvPr/>
        </p:nvSpPr>
        <p:spPr>
          <a:xfrm>
            <a:off x="678022" y="4191023"/>
            <a:ext cx="742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Overview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7564B36-FD74-608E-D7E8-97DF0318B16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9" name="Picture 28" descr="Close-up of a car tire&#10;&#10;AI-generated content may be incorrect.">
            <a:extLst>
              <a:ext uri="{FF2B5EF4-FFF2-40B4-BE49-F238E27FC236}">
                <a16:creationId xmlns:a16="http://schemas.microsoft.com/office/drawing/2014/main" id="{7C0ACB0F-DE02-CF2F-9D64-7DACC8AACD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4673942"/>
            <a:ext cx="7905509" cy="3555658"/>
          </a:xfrm>
          <a:prstGeom prst="rect">
            <a:avLst/>
          </a:prstGeom>
        </p:spPr>
      </p:pic>
      <p:pic>
        <p:nvPicPr>
          <p:cNvPr id="45" name="Picture 44" descr="A silver car with a black background&#10;&#10;AI-generated content may be incorrect.">
            <a:extLst>
              <a:ext uri="{FF2B5EF4-FFF2-40B4-BE49-F238E27FC236}">
                <a16:creationId xmlns:a16="http://schemas.microsoft.com/office/drawing/2014/main" id="{465B59D3-8863-4133-92B6-61E397CFED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853183" y="41511"/>
            <a:ext cx="8123995" cy="497881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64089" y="263104"/>
            <a:ext cx="65678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Performance Metrics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45571" y="988778"/>
            <a:ext cx="4831725" cy="1101035"/>
          </a:xfrm>
          <a:prstGeom prst="roundRect">
            <a:avLst>
              <a:gd name="adj" fmla="val 10030"/>
            </a:avLst>
          </a:prstGeom>
          <a:solidFill>
            <a:srgbClr val="FFFFFF">
              <a:alpha val="80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15090" y="988778"/>
            <a:ext cx="128415" cy="1101035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94305" y="1051278"/>
            <a:ext cx="2991290" cy="26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Delivery Volume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94305" y="1633936"/>
            <a:ext cx="5939064" cy="273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26.19M vehicles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delivered across all models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080057" y="938546"/>
            <a:ext cx="4461903" cy="1190860"/>
          </a:xfrm>
          <a:prstGeom prst="roundRect">
            <a:avLst>
              <a:gd name="adj" fmla="val 10030"/>
            </a:avLst>
          </a:prstGeom>
          <a:solidFill>
            <a:srgbClr val="FFFFFF">
              <a:alpha val="80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5049576" y="938546"/>
            <a:ext cx="128415" cy="119086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428791" y="1001046"/>
            <a:ext cx="3078070" cy="289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Performing Model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28791" y="1583704"/>
            <a:ext cx="5939064" cy="296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leads in market dominance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4722" y="926473"/>
            <a:ext cx="4840107" cy="1190860"/>
          </a:xfrm>
          <a:prstGeom prst="roundRect">
            <a:avLst>
              <a:gd name="adj" fmla="val 10030"/>
            </a:avLst>
          </a:prstGeom>
          <a:solidFill>
            <a:srgbClr val="FFFFFF">
              <a:alpha val="80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9614240" y="926473"/>
            <a:ext cx="128415" cy="119086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993455" y="988973"/>
            <a:ext cx="2986274" cy="289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Peak Sales Year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3455" y="1571631"/>
            <a:ext cx="5939065" cy="296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marked Tesla's strongest performance</a:t>
            </a:r>
            <a:endParaRPr lang="en-US" sz="17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501FE3-A186-101F-5821-DC9BBAC40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71" y="2192759"/>
            <a:ext cx="8362006" cy="45736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8F4BE8-003D-FAC9-8A4B-FA7A10392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5960" y="2525067"/>
            <a:ext cx="5721264" cy="3816341"/>
          </a:xfrm>
          <a:prstGeom prst="rect">
            <a:avLst/>
          </a:prstGeom>
        </p:spPr>
      </p:pic>
      <p:sp>
        <p:nvSpPr>
          <p:cNvPr id="41" name="Text 0">
            <a:extLst>
              <a:ext uri="{FF2B5EF4-FFF2-40B4-BE49-F238E27FC236}">
                <a16:creationId xmlns:a16="http://schemas.microsoft.com/office/drawing/2014/main" id="{A818D138-78BD-9A55-FC25-E58FD946CE58}"/>
              </a:ext>
            </a:extLst>
          </p:cNvPr>
          <p:cNvSpPr/>
          <p:nvPr/>
        </p:nvSpPr>
        <p:spPr>
          <a:xfrm>
            <a:off x="10101424" y="-1352075"/>
            <a:ext cx="65678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b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Modeling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90CE01D-D087-B62A-B0AF-D4F9D78BE319}"/>
              </a:ext>
            </a:extLst>
          </p:cNvPr>
          <p:cNvSpPr/>
          <p:nvPr/>
        </p:nvSpPr>
        <p:spPr>
          <a:xfrm>
            <a:off x="-111760" y="0"/>
            <a:ext cx="1474216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 descr="The inside of a car&#10;&#10;AI-generated content may be incorrect.">
            <a:extLst>
              <a:ext uri="{FF2B5EF4-FFF2-40B4-BE49-F238E27FC236}">
                <a16:creationId xmlns:a16="http://schemas.microsoft.com/office/drawing/2014/main" id="{0E818F4D-6011-5973-136F-C49B9F76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385" y="0"/>
            <a:ext cx="744901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5358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chemeClr val="bg1">
                    <a:lumMod val="8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Delivery Trends: 11-Year Performance Journey</a:t>
            </a:r>
            <a:endParaRPr lang="en-US" sz="3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985123" y="2273737"/>
            <a:ext cx="22860" cy="3814167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153597" y="2453640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3790" y="2273737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57548" y="230558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835706" y="233219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2015–2017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835706" y="2699980"/>
            <a:ext cx="65145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growth phase — Model S &amp; Model 3 establish foundation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53597" y="3492222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93790" y="331231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57548" y="334416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835706" y="337077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2018–2020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35706" y="3738563"/>
            <a:ext cx="65145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Acceleration period — Model Y peaks in 2018, strong expansion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153597" y="4530804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93790" y="4350901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57548" y="438275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835706" y="440936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2020–2022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35706" y="4777145"/>
            <a:ext cx="65145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Peak performance</a:t>
            </a: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Highest delivery volumes across portfolio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153597" y="5569387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793790" y="538948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857548" y="542133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835706" y="544794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2023–2025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24" name="Text 21"/>
          <p:cNvSpPr/>
          <p:nvPr/>
        </p:nvSpPr>
        <p:spPr>
          <a:xfrm>
            <a:off x="1835706" y="5815727"/>
            <a:ext cx="65145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Stabilization — Cybertruck peaks 2024, slight overall decline after 2023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5" name="Shape 22"/>
          <p:cNvSpPr/>
          <p:nvPr/>
        </p:nvSpPr>
        <p:spPr>
          <a:xfrm>
            <a:off x="793790" y="6279237"/>
            <a:ext cx="7556421" cy="994886"/>
          </a:xfrm>
          <a:prstGeom prst="roundRect">
            <a:avLst>
              <a:gd name="adj" fmla="val 7182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11" y="6533436"/>
            <a:ext cx="212646" cy="170021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1346478" y="6491764"/>
            <a:ext cx="68337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r>
              <a:rPr lang="en-US" sz="13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 S &amp; Model 3 show consistent strength year-over-year. Tesla maintains robust performance despite post-2023 softening.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863137E-CABC-455A-D0CD-05715C7A115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The inside of a car with a screen&#10;&#10;AI-generated content may be incorrect.">
            <a:extLst>
              <a:ext uri="{FF2B5EF4-FFF2-40B4-BE49-F238E27FC236}">
                <a16:creationId xmlns:a16="http://schemas.microsoft.com/office/drawing/2014/main" id="{A2C49253-ED68-AC7C-425E-C2BB854E191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/>
          </a:blip>
          <a:stretch>
            <a:fillRect/>
          </a:stretch>
        </p:blipFill>
        <p:spPr>
          <a:xfrm>
            <a:off x="0" y="-1190"/>
            <a:ext cx="6499857" cy="8230789"/>
          </a:xfrm>
          <a:prstGeom prst="rect">
            <a:avLst/>
          </a:prstGeom>
        </p:spPr>
      </p:pic>
      <p:pic>
        <p:nvPicPr>
          <p:cNvPr id="28" name="Picture 27" descr="The inside of a car with seats and a starry sky&#10;&#10;AI-generated content may be incorrect.">
            <a:extLst>
              <a:ext uri="{FF2B5EF4-FFF2-40B4-BE49-F238E27FC236}">
                <a16:creationId xmlns:a16="http://schemas.microsoft.com/office/drawing/2014/main" id="{247C98FC-131B-E308-E56C-8A088C3D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59" y="0"/>
            <a:ext cx="8130539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168241"/>
            <a:ext cx="1034879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Regional Performance: Geog</a:t>
            </a:r>
            <a:r>
              <a:rPr lang="en-US" sz="3300" b="1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raphic</a:t>
            </a:r>
            <a:r>
              <a:rPr lang="en-US" sz="3300" b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3300" b="1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 Dynamics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3239214" y="2040017"/>
            <a:ext cx="1630323" cy="980003"/>
          </a:xfrm>
          <a:prstGeom prst="roundRect">
            <a:avLst>
              <a:gd name="adj" fmla="val 729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4777" y="2410420"/>
            <a:ext cx="239197" cy="2391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39558" y="221003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Middle East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039558" y="2577822"/>
            <a:ext cx="488954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Emerging market — lowest volume but showing growth trajectory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4954548" y="3010495"/>
            <a:ext cx="8797052" cy="1143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2424113" y="3105031"/>
            <a:ext cx="3260646" cy="980003"/>
          </a:xfrm>
          <a:prstGeom prst="roundRect">
            <a:avLst>
              <a:gd name="adj" fmla="val 729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4777" y="3475434"/>
            <a:ext cx="239197" cy="23919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54779" y="327505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Asia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5854779" y="3642836"/>
            <a:ext cx="446960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mid-tier contributor with consistent delivery volumes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2" name="Shape 8"/>
          <p:cNvSpPr/>
          <p:nvPr/>
        </p:nvSpPr>
        <p:spPr>
          <a:xfrm>
            <a:off x="5769769" y="4075509"/>
            <a:ext cx="7981831" cy="1143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1608892" y="4170045"/>
            <a:ext cx="4890968" cy="980003"/>
          </a:xfrm>
          <a:prstGeom prst="roundRect">
            <a:avLst>
              <a:gd name="adj" fmla="val 729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4777" y="4540448"/>
            <a:ext cx="239197" cy="23919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669881" y="434006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Europe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6" name="Text 11"/>
          <p:cNvSpPr/>
          <p:nvPr/>
        </p:nvSpPr>
        <p:spPr>
          <a:xfrm>
            <a:off x="6669881" y="4707850"/>
            <a:ext cx="496169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secondary market — reliable mid-to-high level performance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584871" y="5140523"/>
            <a:ext cx="7166729" cy="1143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793790" y="5235059"/>
            <a:ext cx="6521410" cy="980003"/>
          </a:xfrm>
          <a:prstGeom prst="roundRect">
            <a:avLst>
              <a:gd name="adj" fmla="val 729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897" y="5605462"/>
            <a:ext cx="239197" cy="23919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85221" y="540508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North America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21" name="Text 15"/>
          <p:cNvSpPr/>
          <p:nvPr/>
        </p:nvSpPr>
        <p:spPr>
          <a:xfrm>
            <a:off x="7485221" y="5772864"/>
            <a:ext cx="496859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Dominant leader</a:t>
            </a: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highest deliveries every year across all models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2" name="Text 16"/>
          <p:cNvSpPr/>
          <p:nvPr/>
        </p:nvSpPr>
        <p:spPr>
          <a:xfrm>
            <a:off x="1048941" y="6597729"/>
            <a:ext cx="127876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</a:t>
            </a:r>
            <a:r>
              <a:rPr lang="en-US" sz="1300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North America</a:t>
            </a:r>
            <a:r>
              <a:rPr lang="en-US" sz="13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remains Tesla's powerhouse, while emerging markets present significant expansion opportunities"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93790" y="6406396"/>
            <a:ext cx="22860" cy="654844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Picture 25" descr="A silver car with black wheels&#10;&#10;AI-generated content may be incorrect.">
            <a:extLst>
              <a:ext uri="{FF2B5EF4-FFF2-40B4-BE49-F238E27FC236}">
                <a16:creationId xmlns:a16="http://schemas.microsoft.com/office/drawing/2014/main" id="{607097F6-D533-6AFB-3D00-B2B22A8266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138" y="4535924"/>
            <a:ext cx="4577714" cy="4577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B619325-19CE-8D8B-54DE-53B1E98130B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7" name="Picture 56" descr="A headphones on a device&#10;&#10;AI-generated content may be incorrect.">
            <a:extLst>
              <a:ext uri="{FF2B5EF4-FFF2-40B4-BE49-F238E27FC236}">
                <a16:creationId xmlns:a16="http://schemas.microsoft.com/office/drawing/2014/main" id="{A8738B1C-2C0D-0470-D9C3-A48B8F5929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278047" y="-7212"/>
            <a:ext cx="7315200" cy="5601185"/>
          </a:xfrm>
          <a:prstGeom prst="rect">
            <a:avLst/>
          </a:prstGeom>
        </p:spPr>
      </p:pic>
      <p:pic>
        <p:nvPicPr>
          <p:cNvPr id="59" name="Picture 58" descr="A person in a car with a screen&#10;&#10;AI-generated content may be incorrect.">
            <a:extLst>
              <a:ext uri="{FF2B5EF4-FFF2-40B4-BE49-F238E27FC236}">
                <a16:creationId xmlns:a16="http://schemas.microsoft.com/office/drawing/2014/main" id="{CFCDA05A-803F-2AEB-45FE-9ED9BEE899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t="26319"/>
          <a:stretch>
            <a:fillRect/>
          </a:stretch>
        </p:blipFill>
        <p:spPr>
          <a:xfrm>
            <a:off x="0" y="4450080"/>
            <a:ext cx="14630400" cy="377952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8997939-5E8D-B157-1632-78D77BF495BB}"/>
              </a:ext>
            </a:extLst>
          </p:cNvPr>
          <p:cNvSpPr txBox="1"/>
          <p:nvPr/>
        </p:nvSpPr>
        <p:spPr>
          <a:xfrm>
            <a:off x="127321" y="927858"/>
            <a:ext cx="715072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FFFFFF"/>
                </a:solidFill>
                <a:effectLst/>
              </a:rPr>
              <a:t>Overall Performance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Model X has delivered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5.2M units</a:t>
            </a:r>
            <a:r>
              <a:rPr lang="en-US" sz="1400" dirty="0">
                <a:solidFill>
                  <a:srgbClr val="FFFFFF"/>
                </a:solidFill>
                <a:effectLst/>
              </a:rPr>
              <a:t>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Shows a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0.76% YoY growth</a:t>
            </a:r>
            <a:r>
              <a:rPr lang="en-US" sz="1400" dirty="0">
                <a:solidFill>
                  <a:srgbClr val="FFFFFF"/>
                </a:solidFill>
                <a:effectLst/>
              </a:rPr>
              <a:t>, indicating slight improvement.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None/>
            </a:pPr>
            <a:r>
              <a:rPr lang="en-US" sz="1600" b="1" dirty="0">
                <a:solidFill>
                  <a:srgbClr val="FFFFFF"/>
                </a:solidFill>
                <a:effectLst/>
              </a:rPr>
              <a:t>Yearly Trend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Delivery peak occurred in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2022 (504K)</a:t>
            </a:r>
            <a:r>
              <a:rPr lang="en-US" sz="1400" dirty="0">
                <a:solidFill>
                  <a:srgbClr val="FFFFFF"/>
                </a:solidFill>
                <a:effectLst/>
              </a:rPr>
              <a:t>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Lowest dip seen around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2020</a:t>
            </a:r>
            <a:r>
              <a:rPr lang="en-US" sz="1400" dirty="0">
                <a:solidFill>
                  <a:srgbClr val="FFFFFF"/>
                </a:solidFill>
                <a:effectLst/>
              </a:rPr>
              <a:t>, but strong recovery after.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Recent years maintain consistent performance around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495K</a:t>
            </a:r>
            <a:r>
              <a:rPr lang="en-US" sz="1400" dirty="0">
                <a:solidFill>
                  <a:srgbClr val="FFFFFF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None/>
            </a:pPr>
            <a:r>
              <a:rPr lang="en-US" sz="1600" b="1" dirty="0">
                <a:solidFill>
                  <a:srgbClr val="FFFFFF"/>
                </a:solidFill>
                <a:effectLst/>
              </a:rPr>
              <a:t>Financial &amp; Best Year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Average car value for Model X is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$84K</a:t>
            </a:r>
            <a:r>
              <a:rPr lang="en-US" sz="1400" dirty="0">
                <a:solidFill>
                  <a:srgbClr val="FFFFFF"/>
                </a:solidFill>
                <a:effectLst/>
              </a:rPr>
              <a:t>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Best-performing year: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2022</a:t>
            </a:r>
            <a:r>
              <a:rPr lang="en-US" sz="1400" dirty="0">
                <a:solidFill>
                  <a:srgbClr val="FFFFFF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None/>
            </a:pPr>
            <a:r>
              <a:rPr lang="en-US" sz="1600" b="1" dirty="0">
                <a:solidFill>
                  <a:srgbClr val="FFFFFF"/>
                </a:solidFill>
                <a:effectLst/>
              </a:rPr>
              <a:t>Target vs Delivery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Delivered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5.16M</a:t>
            </a:r>
            <a:r>
              <a:rPr lang="en-US" sz="1400" dirty="0">
                <a:solidFill>
                  <a:srgbClr val="FFFFFF"/>
                </a:solidFill>
                <a:effectLst/>
              </a:rPr>
              <a:t> out of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5.54M target</a:t>
            </a:r>
            <a:r>
              <a:rPr lang="en-US" sz="1400" dirty="0">
                <a:solidFill>
                  <a:srgbClr val="FFFFFF"/>
                </a:solidFill>
                <a:effectLst/>
              </a:rPr>
              <a:t>, leaving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381K units</a:t>
            </a:r>
            <a:r>
              <a:rPr lang="en-US" sz="1400" dirty="0">
                <a:solidFill>
                  <a:srgbClr val="FFFFFF"/>
                </a:solidFill>
                <a:effectLst/>
              </a:rPr>
              <a:t> </a:t>
            </a:r>
          </a:p>
          <a:p>
            <a:r>
              <a:rPr lang="en-US" sz="1400" dirty="0">
                <a:solidFill>
                  <a:srgbClr val="FFFFFF"/>
                </a:solidFill>
                <a:effectLst/>
              </a:rPr>
              <a:t>undelivered.</a:t>
            </a:r>
          </a:p>
          <a:p>
            <a:endParaRPr lang="en-US" sz="1400" dirty="0"/>
          </a:p>
          <a:p>
            <a:pPr>
              <a:buNone/>
            </a:pPr>
            <a:r>
              <a:rPr lang="en-US" sz="1600" b="1" dirty="0">
                <a:solidFill>
                  <a:srgbClr val="FFFFFF"/>
                </a:solidFill>
                <a:effectLst/>
              </a:rPr>
              <a:t>Sustainability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Model X contributed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388K tons of CO₂ saved</a:t>
            </a:r>
            <a:r>
              <a:rPr lang="en-US" sz="1400" dirty="0">
                <a:solidFill>
                  <a:srgbClr val="FFFFFF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None/>
            </a:pPr>
            <a:r>
              <a:rPr lang="en-US" sz="1600" b="1" dirty="0">
                <a:solidFill>
                  <a:srgbClr val="FFFFFF"/>
                </a:solidFill>
                <a:effectLst/>
              </a:rPr>
              <a:t>Vehicle Specs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Driving range remains stable at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719 miles</a:t>
            </a:r>
            <a:r>
              <a:rPr lang="en-US" sz="1400" dirty="0">
                <a:solidFill>
                  <a:srgbClr val="FFFFFF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None/>
            </a:pPr>
            <a:r>
              <a:rPr lang="en-US" sz="1600" b="1" dirty="0">
                <a:solidFill>
                  <a:srgbClr val="FFFFFF"/>
                </a:solidFill>
                <a:effectLst/>
              </a:rPr>
              <a:t>Regional Insights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Strongest deliveries in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North America</a:t>
            </a:r>
            <a:r>
              <a:rPr lang="en-US" sz="1400" dirty="0">
                <a:solidFill>
                  <a:srgbClr val="FFFFFF"/>
                </a:solidFill>
                <a:effectLst/>
              </a:rPr>
              <a:t> and </a:t>
            </a:r>
            <a:r>
              <a:rPr lang="en-US" sz="1400" b="1" dirty="0">
                <a:solidFill>
                  <a:srgbClr val="FFFFFF"/>
                </a:solidFill>
                <a:effectLst/>
              </a:rPr>
              <a:t>Middle East</a:t>
            </a:r>
            <a:r>
              <a:rPr lang="en-US" sz="1400" dirty="0">
                <a:solidFill>
                  <a:srgbClr val="FFFFFF"/>
                </a:solidFill>
                <a:effectLst/>
              </a:rPr>
              <a:t>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effectLst/>
              </a:rPr>
              <a:t>Europe also shows notable volume.</a:t>
            </a:r>
            <a:endParaRPr lang="en-US" sz="1400" dirty="0"/>
          </a:p>
        </p:txBody>
      </p:sp>
      <p:sp>
        <p:nvSpPr>
          <p:cNvPr id="67" name="Shape 10">
            <a:extLst>
              <a:ext uri="{FF2B5EF4-FFF2-40B4-BE49-F238E27FC236}">
                <a16:creationId xmlns:a16="http://schemas.microsoft.com/office/drawing/2014/main" id="{B17D1931-2E79-01AF-F53B-2C23E7DD1524}"/>
              </a:ext>
            </a:extLst>
          </p:cNvPr>
          <p:cNvSpPr/>
          <p:nvPr/>
        </p:nvSpPr>
        <p:spPr>
          <a:xfrm>
            <a:off x="224739" y="658002"/>
            <a:ext cx="4210102" cy="60960"/>
          </a:xfrm>
          <a:prstGeom prst="roundRect">
            <a:avLst>
              <a:gd name="adj" fmla="val 68711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8" name="Shape 11">
            <a:extLst>
              <a:ext uri="{FF2B5EF4-FFF2-40B4-BE49-F238E27FC236}">
                <a16:creationId xmlns:a16="http://schemas.microsoft.com/office/drawing/2014/main" id="{28A208D9-BF61-AAFC-F913-1FD099DC721A}"/>
              </a:ext>
            </a:extLst>
          </p:cNvPr>
          <p:cNvSpPr/>
          <p:nvPr/>
        </p:nvSpPr>
        <p:spPr>
          <a:xfrm>
            <a:off x="2021835" y="531349"/>
            <a:ext cx="299085" cy="299085"/>
          </a:xfrm>
          <a:prstGeom prst="roundRect">
            <a:avLst>
              <a:gd name="adj" fmla="val 30573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9" name="Image 1" descr="preencoded.png">
            <a:extLst>
              <a:ext uri="{FF2B5EF4-FFF2-40B4-BE49-F238E27FC236}">
                <a16:creationId xmlns:a16="http://schemas.microsoft.com/office/drawing/2014/main" id="{5C7FED36-6270-1A42-E77B-3DE16C563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9723" y="574523"/>
            <a:ext cx="203308" cy="203308"/>
          </a:xfrm>
          <a:prstGeom prst="rect">
            <a:avLst/>
          </a:prstGeom>
        </p:spPr>
      </p:pic>
      <p:sp>
        <p:nvSpPr>
          <p:cNvPr id="70" name="Text 4">
            <a:extLst>
              <a:ext uri="{FF2B5EF4-FFF2-40B4-BE49-F238E27FC236}">
                <a16:creationId xmlns:a16="http://schemas.microsoft.com/office/drawing/2014/main" id="{DFC72713-2912-0FA6-6DE3-C68D00C442A0}"/>
              </a:ext>
            </a:extLst>
          </p:cNvPr>
          <p:cNvSpPr/>
          <p:nvPr/>
        </p:nvSpPr>
        <p:spPr>
          <a:xfrm>
            <a:off x="235336" y="468663"/>
            <a:ext cx="1246584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S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37612A-59FD-3F8C-4D16-7AB976EAE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82" y="824660"/>
            <a:ext cx="9983065" cy="5601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3FE50-02BB-EB6C-055A-D8E3EDC0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F509707-F7A8-A10E-9AB1-491E41F9EBD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A close up of a black car&#10;&#10;AI-generated content may be incorrect.">
            <a:extLst>
              <a:ext uri="{FF2B5EF4-FFF2-40B4-BE49-F238E27FC236}">
                <a16:creationId xmlns:a16="http://schemas.microsoft.com/office/drawing/2014/main" id="{34C87CA4-2611-82D4-030C-02259FA5A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-294" b="35"/>
          <a:stretch>
            <a:fillRect/>
          </a:stretch>
        </p:blipFill>
        <p:spPr>
          <a:xfrm flipH="1">
            <a:off x="0" y="1660868"/>
            <a:ext cx="5174924" cy="3575393"/>
          </a:xfrm>
          <a:prstGeom prst="rect">
            <a:avLst/>
          </a:prstGeom>
        </p:spPr>
      </p:pic>
      <p:pic>
        <p:nvPicPr>
          <p:cNvPr id="9" name="Picture 8" descr="A silver car on a white background&#10;&#10;AI-generated content may be incorrect.">
            <a:extLst>
              <a:ext uri="{FF2B5EF4-FFF2-40B4-BE49-F238E27FC236}">
                <a16:creationId xmlns:a16="http://schemas.microsoft.com/office/drawing/2014/main" id="{1168DC2B-1472-D151-DEFC-467F48AB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875"/>
          <a:stretch>
            <a:fillRect/>
          </a:stretch>
        </p:blipFill>
        <p:spPr>
          <a:xfrm>
            <a:off x="0" y="5223359"/>
            <a:ext cx="14630400" cy="302304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8CE8A12-9F82-9D46-5C3E-2529FC9702D9}"/>
              </a:ext>
            </a:extLst>
          </p:cNvPr>
          <p:cNvSpPr txBox="1"/>
          <p:nvPr/>
        </p:nvSpPr>
        <p:spPr>
          <a:xfrm>
            <a:off x="122663" y="927858"/>
            <a:ext cx="7155383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Overall Performance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Model 3 delivered </a:t>
            </a:r>
            <a:r>
              <a:rPr lang="en-US" sz="1400" b="1" dirty="0">
                <a:solidFill>
                  <a:schemeClr val="bg1"/>
                </a:solidFill>
              </a:rPr>
              <a:t>5.3M units</a:t>
            </a:r>
            <a:r>
              <a:rPr lang="en-US" sz="1400" dirty="0">
                <a:solidFill>
                  <a:schemeClr val="bg1"/>
                </a:solidFill>
              </a:rPr>
              <a:t> overall.</a:t>
            </a:r>
          </a:p>
          <a:p>
            <a:r>
              <a:rPr lang="en-US" sz="1400" dirty="0">
                <a:solidFill>
                  <a:schemeClr val="bg1"/>
                </a:solidFill>
              </a:rPr>
              <a:t>Shows strong performance with </a:t>
            </a:r>
            <a:r>
              <a:rPr lang="en-US" sz="1400" b="1" dirty="0">
                <a:solidFill>
                  <a:schemeClr val="bg1"/>
                </a:solidFill>
              </a:rPr>
              <a:t>+2.8% YoY growth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Yearly Delivery Trend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Peak delivery in </a:t>
            </a:r>
            <a:r>
              <a:rPr lang="en-US" sz="1400" b="1" dirty="0">
                <a:solidFill>
                  <a:schemeClr val="bg1"/>
                </a:solidFill>
              </a:rPr>
              <a:t>2015 (524K)</a:t>
            </a:r>
            <a:r>
              <a:rPr lang="en-US" sz="1400" dirty="0">
                <a:solidFill>
                  <a:schemeClr val="bg1"/>
                </a:solidFill>
              </a:rPr>
              <a:t> and </a:t>
            </a:r>
            <a:r>
              <a:rPr lang="en-US" sz="1400" b="1" dirty="0">
                <a:solidFill>
                  <a:schemeClr val="bg1"/>
                </a:solidFill>
              </a:rPr>
              <a:t>2018 (519K)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dirty="0">
                <a:solidFill>
                  <a:schemeClr val="bg1"/>
                </a:solidFill>
              </a:rPr>
              <a:t>Slight dips in 2020 and 2022, but recovery by 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2024–2025.</a:t>
            </a:r>
          </a:p>
          <a:p>
            <a:r>
              <a:rPr lang="en-US" sz="1400" dirty="0">
                <a:solidFill>
                  <a:schemeClr val="bg1"/>
                </a:solidFill>
              </a:rPr>
              <a:t>Latest year delivery sits around </a:t>
            </a:r>
            <a:r>
              <a:rPr lang="en-US" sz="1400" b="1" dirty="0">
                <a:solidFill>
                  <a:schemeClr val="bg1"/>
                </a:solidFill>
              </a:rPr>
              <a:t>490K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Value &amp; Best Performing Year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Average value of a Model 3 is </a:t>
            </a:r>
            <a:r>
              <a:rPr lang="en-US" sz="1400" b="1" dirty="0">
                <a:solidFill>
                  <a:schemeClr val="bg1"/>
                </a:solidFill>
              </a:rPr>
              <a:t>$85K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dirty="0">
                <a:solidFill>
                  <a:schemeClr val="bg1"/>
                </a:solidFill>
              </a:rPr>
              <a:t>Best-performing year: </a:t>
            </a:r>
            <a:r>
              <a:rPr lang="en-US" sz="1400" b="1" dirty="0">
                <a:solidFill>
                  <a:schemeClr val="bg1"/>
                </a:solidFill>
              </a:rPr>
              <a:t>2015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Target Achievement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Delivered </a:t>
            </a:r>
            <a:r>
              <a:rPr lang="en-US" sz="1400" b="1" dirty="0">
                <a:solidFill>
                  <a:schemeClr val="bg1"/>
                </a:solidFill>
              </a:rPr>
              <a:t>5.32M</a:t>
            </a:r>
            <a:r>
              <a:rPr lang="en-US" sz="1400" dirty="0">
                <a:solidFill>
                  <a:schemeClr val="bg1"/>
                </a:solidFill>
              </a:rPr>
              <a:t> against a target of </a:t>
            </a:r>
            <a:r>
              <a:rPr lang="en-US" sz="1400" b="1" dirty="0">
                <a:solidFill>
                  <a:schemeClr val="bg1"/>
                </a:solidFill>
              </a:rPr>
              <a:t>5.72M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dirty="0"/>
              <a:t>Around </a:t>
            </a:r>
            <a:r>
              <a:rPr lang="en-US" sz="1400" b="1" dirty="0"/>
              <a:t>399K units</a:t>
            </a:r>
            <a:r>
              <a:rPr lang="en-US" sz="1400" dirty="0"/>
              <a:t> remain undelivered.</a:t>
            </a:r>
          </a:p>
          <a:p>
            <a:endParaRPr lang="en-US" sz="1400" dirty="0"/>
          </a:p>
          <a:p>
            <a:r>
              <a:rPr lang="en-US" sz="1600" b="1" dirty="0">
                <a:solidFill>
                  <a:srgbClr val="FFFFFF"/>
                </a:solidFill>
              </a:rPr>
              <a:t>Sustainability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/>
              <a:t>Model 3 contributes </a:t>
            </a:r>
            <a:r>
              <a:rPr lang="en-US" sz="1400" b="1" dirty="0"/>
              <a:t>403K tons of CO₂ saved</a:t>
            </a:r>
            <a:r>
              <a:rPr lang="en-US" sz="1400" dirty="0"/>
              <a:t> </a:t>
            </a:r>
          </a:p>
          <a:p>
            <a:r>
              <a:rPr lang="en-US" sz="1400" dirty="0"/>
              <a:t>— one of the highest among models.</a:t>
            </a:r>
          </a:p>
          <a:p>
            <a:endParaRPr lang="en-US" sz="1400" dirty="0"/>
          </a:p>
          <a:p>
            <a:r>
              <a:rPr lang="en-US" sz="1600" b="1" dirty="0"/>
              <a:t>Vehicle Specs</a:t>
            </a:r>
            <a:endParaRPr lang="en-US" sz="1600" dirty="0"/>
          </a:p>
          <a:p>
            <a:r>
              <a:rPr lang="en-US" sz="1400" dirty="0"/>
              <a:t>Range remains consistent at </a:t>
            </a:r>
            <a:r>
              <a:rPr lang="en-US" sz="1400" b="1" dirty="0"/>
              <a:t>719 miles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600" b="1" dirty="0"/>
              <a:t>Regional Deliveries</a:t>
            </a:r>
            <a:endParaRPr lang="en-US" sz="1600" dirty="0"/>
          </a:p>
          <a:p>
            <a:r>
              <a:rPr lang="en-US" sz="1400" dirty="0"/>
              <a:t>Strongest presence in </a:t>
            </a:r>
            <a:r>
              <a:rPr lang="en-US" sz="1400" b="1" dirty="0"/>
              <a:t>North America</a:t>
            </a:r>
            <a:r>
              <a:rPr lang="en-US" sz="1400" dirty="0"/>
              <a:t> and </a:t>
            </a:r>
            <a:r>
              <a:rPr lang="en-US" sz="1400" b="1" dirty="0"/>
              <a:t>Middle East</a:t>
            </a:r>
            <a:r>
              <a:rPr lang="en-US" sz="1400" dirty="0"/>
              <a:t>.</a:t>
            </a:r>
          </a:p>
          <a:p>
            <a:r>
              <a:rPr lang="en-US" sz="1400" dirty="0"/>
              <a:t>Steady expansion in </a:t>
            </a:r>
            <a:r>
              <a:rPr lang="en-US" sz="1400" b="1" dirty="0"/>
              <a:t>Europe</a:t>
            </a:r>
            <a:r>
              <a:rPr lang="en-US" sz="1400" dirty="0"/>
              <a:t>.</a:t>
            </a:r>
          </a:p>
        </p:txBody>
      </p:sp>
      <p:sp>
        <p:nvSpPr>
          <p:cNvPr id="67" name="Shape 10">
            <a:extLst>
              <a:ext uri="{FF2B5EF4-FFF2-40B4-BE49-F238E27FC236}">
                <a16:creationId xmlns:a16="http://schemas.microsoft.com/office/drawing/2014/main" id="{2E82437D-773E-7513-227F-E669D909DB08}"/>
              </a:ext>
            </a:extLst>
          </p:cNvPr>
          <p:cNvSpPr/>
          <p:nvPr/>
        </p:nvSpPr>
        <p:spPr>
          <a:xfrm>
            <a:off x="224739" y="658002"/>
            <a:ext cx="4210102" cy="60960"/>
          </a:xfrm>
          <a:prstGeom prst="roundRect">
            <a:avLst>
              <a:gd name="adj" fmla="val 68711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8" name="Shape 11">
            <a:extLst>
              <a:ext uri="{FF2B5EF4-FFF2-40B4-BE49-F238E27FC236}">
                <a16:creationId xmlns:a16="http://schemas.microsoft.com/office/drawing/2014/main" id="{B838722F-B77A-E145-2CD7-5EE80620D91B}"/>
              </a:ext>
            </a:extLst>
          </p:cNvPr>
          <p:cNvSpPr/>
          <p:nvPr/>
        </p:nvSpPr>
        <p:spPr>
          <a:xfrm>
            <a:off x="2021835" y="531349"/>
            <a:ext cx="299085" cy="299085"/>
          </a:xfrm>
          <a:prstGeom prst="roundRect">
            <a:avLst>
              <a:gd name="adj" fmla="val 30573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9" name="Image 1" descr="preencoded.png">
            <a:extLst>
              <a:ext uri="{FF2B5EF4-FFF2-40B4-BE49-F238E27FC236}">
                <a16:creationId xmlns:a16="http://schemas.microsoft.com/office/drawing/2014/main" id="{94E397A1-CBF6-7859-51C9-3734F7CAA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9723" y="574523"/>
            <a:ext cx="203308" cy="203308"/>
          </a:xfrm>
          <a:prstGeom prst="rect">
            <a:avLst/>
          </a:prstGeom>
        </p:spPr>
      </p:pic>
      <p:sp>
        <p:nvSpPr>
          <p:cNvPr id="70" name="Text 4">
            <a:extLst>
              <a:ext uri="{FF2B5EF4-FFF2-40B4-BE49-F238E27FC236}">
                <a16:creationId xmlns:a16="http://schemas.microsoft.com/office/drawing/2014/main" id="{404EE8F2-57BB-38C5-209E-10F54CC3055F}"/>
              </a:ext>
            </a:extLst>
          </p:cNvPr>
          <p:cNvSpPr/>
          <p:nvPr/>
        </p:nvSpPr>
        <p:spPr>
          <a:xfrm>
            <a:off x="235335" y="403748"/>
            <a:ext cx="1437347" cy="2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3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ar dashboard&#10;&#10;AI-generated content may be incorrect.">
            <a:extLst>
              <a:ext uri="{FF2B5EF4-FFF2-40B4-BE49-F238E27FC236}">
                <a16:creationId xmlns:a16="http://schemas.microsoft.com/office/drawing/2014/main" id="{45612865-F7B3-1302-B979-B162C2CB6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871" y="830434"/>
            <a:ext cx="9927866" cy="5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87FE-B365-F8C6-902F-38B30105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197D44F-DD79-67E1-B287-5BFE964B583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 descr="The front seats of a car&#10;&#10;AI-generated content may be incorrect.">
            <a:extLst>
              <a:ext uri="{FF2B5EF4-FFF2-40B4-BE49-F238E27FC236}">
                <a16:creationId xmlns:a16="http://schemas.microsoft.com/office/drawing/2014/main" id="{9CDFDF9A-324A-0FF3-4807-5633FABBFC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657279" y="19076"/>
            <a:ext cx="7973122" cy="821052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4F66D2C-329B-125A-FB31-FFDA091AF497}"/>
              </a:ext>
            </a:extLst>
          </p:cNvPr>
          <p:cNvSpPr txBox="1"/>
          <p:nvPr/>
        </p:nvSpPr>
        <p:spPr>
          <a:xfrm>
            <a:off x="9925048" y="1080068"/>
            <a:ext cx="6485847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Overall Performance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Model S delivered </a:t>
            </a:r>
            <a:r>
              <a:rPr lang="en-US" sz="1400" b="1" dirty="0">
                <a:solidFill>
                  <a:srgbClr val="FFFFFF"/>
                </a:solidFill>
              </a:rPr>
              <a:t>5.4M units</a:t>
            </a:r>
            <a:r>
              <a:rPr lang="en-US" sz="1400" dirty="0">
                <a:solidFill>
                  <a:srgbClr val="FFFFFF"/>
                </a:solidFill>
              </a:rPr>
              <a:t> in total.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Shows a slight decline with </a:t>
            </a:r>
            <a:r>
              <a:rPr lang="en-US" sz="1400" b="1" dirty="0">
                <a:solidFill>
                  <a:srgbClr val="FFFFFF"/>
                </a:solidFill>
              </a:rPr>
              <a:t>-0.8% YoY growth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Yearly Trend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Peak performance in </a:t>
            </a:r>
            <a:r>
              <a:rPr lang="en-US" sz="1400" b="1" dirty="0">
                <a:solidFill>
                  <a:srgbClr val="FFFFFF"/>
                </a:solidFill>
              </a:rPr>
              <a:t>2016</a:t>
            </a:r>
            <a:r>
              <a:rPr lang="en-US" sz="1400" dirty="0">
                <a:solidFill>
                  <a:srgbClr val="FFFFFF"/>
                </a:solidFill>
              </a:rPr>
              <a:t>, marking its strongest delivery year.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Decline seen in 2023–2025 but stable around </a:t>
            </a:r>
            <a:r>
              <a:rPr lang="en-US" sz="1400" b="1" dirty="0">
                <a:solidFill>
                  <a:srgbClr val="FFFFFF"/>
                </a:solidFill>
              </a:rPr>
              <a:t>459K–498K</a:t>
            </a:r>
            <a:r>
              <a:rPr lang="en-US" sz="1400" dirty="0">
                <a:solidFill>
                  <a:srgbClr val="FFFFFF"/>
                </a:solidFill>
              </a:rPr>
              <a:t> units.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Dip around 2020 but recovery afterward.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Value &amp; Best Year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Average value for Model S: </a:t>
            </a:r>
            <a:r>
              <a:rPr lang="en-US" sz="1400" b="1" dirty="0">
                <a:solidFill>
                  <a:srgbClr val="FFFFFF"/>
                </a:solidFill>
              </a:rPr>
              <a:t>$85K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Best year recorded: </a:t>
            </a:r>
            <a:r>
              <a:rPr lang="en-US" sz="1400" b="1" dirty="0">
                <a:solidFill>
                  <a:srgbClr val="FFFFFF"/>
                </a:solidFill>
              </a:rPr>
              <a:t>2016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Target vs Delivery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Delivered </a:t>
            </a:r>
            <a:r>
              <a:rPr lang="en-US" sz="1400" b="1" dirty="0">
                <a:solidFill>
                  <a:srgbClr val="FFFFFF"/>
                </a:solidFill>
              </a:rPr>
              <a:t>5.38M</a:t>
            </a:r>
            <a:r>
              <a:rPr lang="en-US" sz="1400" dirty="0">
                <a:solidFill>
                  <a:srgbClr val="FFFFFF"/>
                </a:solidFill>
              </a:rPr>
              <a:t> out of a </a:t>
            </a:r>
            <a:r>
              <a:rPr lang="en-US" sz="1400" b="1" dirty="0">
                <a:solidFill>
                  <a:srgbClr val="FFFFFF"/>
                </a:solidFill>
              </a:rPr>
              <a:t>5.77M</a:t>
            </a:r>
            <a:r>
              <a:rPr lang="en-US" sz="1400" dirty="0">
                <a:solidFill>
                  <a:srgbClr val="FFFFFF"/>
                </a:solidFill>
              </a:rPr>
              <a:t> target.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388K units</a:t>
            </a:r>
            <a:r>
              <a:rPr lang="en-US" sz="1400" dirty="0">
                <a:solidFill>
                  <a:srgbClr val="FFFFFF"/>
                </a:solidFill>
              </a:rPr>
              <a:t> remain undelivered.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Sustainability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Model S contributed </a:t>
            </a:r>
            <a:r>
              <a:rPr lang="en-US" sz="1400" b="1" dirty="0">
                <a:solidFill>
                  <a:srgbClr val="FFFFFF"/>
                </a:solidFill>
              </a:rPr>
              <a:t>403K tons of CO₂ saved</a:t>
            </a:r>
            <a:r>
              <a:rPr lang="en-US" sz="1400" dirty="0">
                <a:solidFill>
                  <a:srgbClr val="FFFFFF"/>
                </a:solidFill>
              </a:rPr>
              <a:t>, among the </a:t>
            </a:r>
          </a:p>
          <a:p>
            <a:r>
              <a:rPr lang="en-US" sz="1400" dirty="0">
                <a:solidFill>
                  <a:srgbClr val="FFFFFF"/>
                </a:solidFill>
              </a:rPr>
              <a:t>highest savings.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Vehicle Specs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Range stays consistent at </a:t>
            </a:r>
            <a:r>
              <a:rPr lang="en-US" sz="1400" b="1" dirty="0">
                <a:solidFill>
                  <a:srgbClr val="FFFFFF"/>
                </a:solidFill>
              </a:rPr>
              <a:t>719 miles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Regional Insights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Strongest deliveries in </a:t>
            </a:r>
            <a:r>
              <a:rPr lang="en-US" sz="1400" b="1" dirty="0">
                <a:solidFill>
                  <a:srgbClr val="FFFFFF"/>
                </a:solidFill>
              </a:rPr>
              <a:t>North America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Europe and Middle East also show solid demand.</a:t>
            </a:r>
          </a:p>
        </p:txBody>
      </p:sp>
      <p:sp>
        <p:nvSpPr>
          <p:cNvPr id="67" name="Shape 10">
            <a:extLst>
              <a:ext uri="{FF2B5EF4-FFF2-40B4-BE49-F238E27FC236}">
                <a16:creationId xmlns:a16="http://schemas.microsoft.com/office/drawing/2014/main" id="{FB729D7A-6156-0668-225D-EECE33EA8D69}"/>
              </a:ext>
            </a:extLst>
          </p:cNvPr>
          <p:cNvSpPr/>
          <p:nvPr/>
        </p:nvSpPr>
        <p:spPr>
          <a:xfrm>
            <a:off x="9357588" y="810212"/>
            <a:ext cx="4210102" cy="60960"/>
          </a:xfrm>
          <a:prstGeom prst="roundRect">
            <a:avLst>
              <a:gd name="adj" fmla="val 68711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8" name="Shape 11">
            <a:extLst>
              <a:ext uri="{FF2B5EF4-FFF2-40B4-BE49-F238E27FC236}">
                <a16:creationId xmlns:a16="http://schemas.microsoft.com/office/drawing/2014/main" id="{16088EF0-AE1E-70A1-E0D4-04B2C6D334ED}"/>
              </a:ext>
            </a:extLst>
          </p:cNvPr>
          <p:cNvSpPr/>
          <p:nvPr/>
        </p:nvSpPr>
        <p:spPr>
          <a:xfrm>
            <a:off x="11154684" y="683559"/>
            <a:ext cx="299085" cy="299085"/>
          </a:xfrm>
          <a:prstGeom prst="roundRect">
            <a:avLst>
              <a:gd name="adj" fmla="val 30573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9" name="Image 1" descr="preencoded.png">
            <a:extLst>
              <a:ext uri="{FF2B5EF4-FFF2-40B4-BE49-F238E27FC236}">
                <a16:creationId xmlns:a16="http://schemas.microsoft.com/office/drawing/2014/main" id="{C50BA9D9-2EAE-5CD3-AFB7-9A318A842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2572" y="726733"/>
            <a:ext cx="203308" cy="203308"/>
          </a:xfrm>
          <a:prstGeom prst="rect">
            <a:avLst/>
          </a:prstGeom>
        </p:spPr>
      </p:pic>
      <p:sp>
        <p:nvSpPr>
          <p:cNvPr id="70" name="Text 4">
            <a:extLst>
              <a:ext uri="{FF2B5EF4-FFF2-40B4-BE49-F238E27FC236}">
                <a16:creationId xmlns:a16="http://schemas.microsoft.com/office/drawing/2014/main" id="{BDBFD184-F8B3-FE75-3A91-BBC23C80B18B}"/>
              </a:ext>
            </a:extLst>
          </p:cNvPr>
          <p:cNvSpPr/>
          <p:nvPr/>
        </p:nvSpPr>
        <p:spPr>
          <a:xfrm>
            <a:off x="9368184" y="555958"/>
            <a:ext cx="1437347" cy="2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S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6" name="Picture 5" descr="A white car on a road&#10;&#10;AI-generated content may be incorrect.">
            <a:extLst>
              <a:ext uri="{FF2B5EF4-FFF2-40B4-BE49-F238E27FC236}">
                <a16:creationId xmlns:a16="http://schemas.microsoft.com/office/drawing/2014/main" id="{E53CBCBA-F733-3896-9E05-D9FA5A2AB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560" y="4108980"/>
            <a:ext cx="557368" cy="371579"/>
          </a:xfrm>
          <a:prstGeom prst="rect">
            <a:avLst/>
          </a:prstGeom>
        </p:spPr>
      </p:pic>
      <p:pic>
        <p:nvPicPr>
          <p:cNvPr id="19" name="Picture 18" descr="A white car parked on the side of a road&#10;&#10;AI-generated content may be incorrect.">
            <a:extLst>
              <a:ext uri="{FF2B5EF4-FFF2-40B4-BE49-F238E27FC236}">
                <a16:creationId xmlns:a16="http://schemas.microsoft.com/office/drawing/2014/main" id="{55CDBD6C-EB8D-75C1-A0CB-F6A08DD6EBA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rcRect b="10912"/>
          <a:stretch>
            <a:fillRect/>
          </a:stretch>
        </p:blipFill>
        <p:spPr>
          <a:xfrm>
            <a:off x="0" y="4066698"/>
            <a:ext cx="6657278" cy="4181979"/>
          </a:xfrm>
          <a:prstGeom prst="rect">
            <a:avLst/>
          </a:prstGeom>
        </p:spPr>
      </p:pic>
      <p:pic>
        <p:nvPicPr>
          <p:cNvPr id="20" name="Picture 19" descr="A white car parked on the side of a road&#10;&#10;AI-generated content may be incorrect.">
            <a:extLst>
              <a:ext uri="{FF2B5EF4-FFF2-40B4-BE49-F238E27FC236}">
                <a16:creationId xmlns:a16="http://schemas.microsoft.com/office/drawing/2014/main" id="{3B9FFE0B-41F7-3007-8DFE-9BF32858895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rcRect t="16342" b="10912"/>
          <a:stretch>
            <a:fillRect/>
          </a:stretch>
        </p:blipFill>
        <p:spPr>
          <a:xfrm>
            <a:off x="1" y="19075"/>
            <a:ext cx="6657278" cy="4028548"/>
          </a:xfrm>
          <a:prstGeom prst="rect">
            <a:avLst/>
          </a:prstGeom>
        </p:spPr>
      </p:pic>
      <p:pic>
        <p:nvPicPr>
          <p:cNvPr id="22" name="Picture 21" descr="A screenshot of a car dashboard&#10;&#10;AI-generated content may be incorrect.">
            <a:extLst>
              <a:ext uri="{FF2B5EF4-FFF2-40B4-BE49-F238E27FC236}">
                <a16:creationId xmlns:a16="http://schemas.microsoft.com/office/drawing/2014/main" id="{A3F0C805-B3A2-B720-08AA-62BA2E2363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72" y="1284324"/>
            <a:ext cx="9739603" cy="55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3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BFF15-B569-4BA9-928D-66CAF9BF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45D7AAF5-3B6F-AB07-931C-6F44D91D5D9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 descr="The front end of a blue car&#10;&#10;AI-generated content may be incorrect.">
            <a:extLst>
              <a:ext uri="{FF2B5EF4-FFF2-40B4-BE49-F238E27FC236}">
                <a16:creationId xmlns:a16="http://schemas.microsoft.com/office/drawing/2014/main" id="{5395F52A-79DD-AC12-BCE7-DDC23448CD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807156"/>
            <a:ext cx="6662280" cy="4441520"/>
          </a:xfrm>
          <a:prstGeom prst="rect">
            <a:avLst/>
          </a:prstGeom>
        </p:spPr>
      </p:pic>
      <p:pic>
        <p:nvPicPr>
          <p:cNvPr id="8" name="Picture 7" descr="A person sitting in a car&#10;&#10;AI-generated content may be incorrect.">
            <a:extLst>
              <a:ext uri="{FF2B5EF4-FFF2-40B4-BE49-F238E27FC236}">
                <a16:creationId xmlns:a16="http://schemas.microsoft.com/office/drawing/2014/main" id="{C2D9155F-DF33-1EFD-F1BD-83625E7E16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 t="27346"/>
          <a:stretch>
            <a:fillRect/>
          </a:stretch>
        </p:blipFill>
        <p:spPr>
          <a:xfrm>
            <a:off x="0" y="-19076"/>
            <a:ext cx="9824988" cy="3775736"/>
          </a:xfrm>
          <a:prstGeom prst="rect">
            <a:avLst/>
          </a:prstGeom>
        </p:spPr>
      </p:pic>
      <p:pic>
        <p:nvPicPr>
          <p:cNvPr id="13" name="Picture 12" descr="The front seats of a car&#10;&#10;AI-generated content may be incorrect.">
            <a:extLst>
              <a:ext uri="{FF2B5EF4-FFF2-40B4-BE49-F238E27FC236}">
                <a16:creationId xmlns:a16="http://schemas.microsoft.com/office/drawing/2014/main" id="{88F7EA6B-EDEE-D608-493E-76B8874C0A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654777" y="3718"/>
            <a:ext cx="7973122" cy="8210524"/>
          </a:xfrm>
          <a:prstGeom prst="rect">
            <a:avLst/>
          </a:prstGeom>
        </p:spPr>
      </p:pic>
      <p:sp>
        <p:nvSpPr>
          <p:cNvPr id="70" name="Text 4">
            <a:extLst>
              <a:ext uri="{FF2B5EF4-FFF2-40B4-BE49-F238E27FC236}">
                <a16:creationId xmlns:a16="http://schemas.microsoft.com/office/drawing/2014/main" id="{7728BE67-9BD4-B279-7490-19652C874F04}"/>
              </a:ext>
            </a:extLst>
          </p:cNvPr>
          <p:cNvSpPr/>
          <p:nvPr/>
        </p:nvSpPr>
        <p:spPr>
          <a:xfrm>
            <a:off x="9368184" y="555958"/>
            <a:ext cx="1437347" cy="22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Y</a:t>
            </a:r>
          </a:p>
          <a:p>
            <a:pPr marL="0" indent="0" algn="l">
              <a:lnSpc>
                <a:spcPts val="1200"/>
              </a:lnSpc>
              <a:buNone/>
            </a:pP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396916-EDC3-D660-A879-B9F4605445FD}"/>
              </a:ext>
            </a:extLst>
          </p:cNvPr>
          <p:cNvSpPr txBox="1"/>
          <p:nvPr/>
        </p:nvSpPr>
        <p:spPr>
          <a:xfrm>
            <a:off x="9925048" y="1080068"/>
            <a:ext cx="6485847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</a:rPr>
              <a:t>Overall Performance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Model Y delivered </a:t>
            </a:r>
            <a:r>
              <a:rPr lang="en-US" sz="1400" b="1" dirty="0">
                <a:solidFill>
                  <a:srgbClr val="FFFFFF"/>
                </a:solidFill>
              </a:rPr>
              <a:t>5.2M units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Shows a </a:t>
            </a:r>
            <a:r>
              <a:rPr lang="en-US" sz="1400" b="1" dirty="0">
                <a:solidFill>
                  <a:srgbClr val="FFFFFF"/>
                </a:solidFill>
              </a:rPr>
              <a:t>-2.4% YoY decline</a:t>
            </a:r>
            <a:r>
              <a:rPr lang="en-US" sz="1400" dirty="0">
                <a:solidFill>
                  <a:srgbClr val="FFFFFF"/>
                </a:solidFill>
              </a:rPr>
              <a:t>, indicating slight slowdown.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Yearly Delivery Trend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Strong peak in </a:t>
            </a:r>
            <a:r>
              <a:rPr lang="en-US" sz="1400" b="1" dirty="0">
                <a:solidFill>
                  <a:srgbClr val="FFFFFF"/>
                </a:solidFill>
              </a:rPr>
              <a:t>2018</a:t>
            </a:r>
            <a:r>
              <a:rPr lang="en-US" sz="1400" dirty="0">
                <a:solidFill>
                  <a:srgbClr val="FFFFFF"/>
                </a:solidFill>
              </a:rPr>
              <a:t> and </a:t>
            </a:r>
            <a:r>
              <a:rPr lang="en-US" sz="1400" b="1" dirty="0">
                <a:solidFill>
                  <a:srgbClr val="FFFFFF"/>
                </a:solidFill>
              </a:rPr>
              <a:t>2022 (508K)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Lowest point around </a:t>
            </a:r>
            <a:r>
              <a:rPr lang="en-US" sz="1400" b="1" dirty="0">
                <a:solidFill>
                  <a:srgbClr val="FFFFFF"/>
                </a:solidFill>
              </a:rPr>
              <a:t>2020 (435K)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Recent deliveries stable around </a:t>
            </a:r>
            <a:r>
              <a:rPr lang="en-US" sz="1400" b="1" dirty="0">
                <a:solidFill>
                  <a:srgbClr val="FFFFFF"/>
                </a:solidFill>
              </a:rPr>
              <a:t>453K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 Value &amp; Best Year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Average value: </a:t>
            </a:r>
            <a:r>
              <a:rPr lang="en-US" sz="1400" b="1" dirty="0">
                <a:solidFill>
                  <a:srgbClr val="FFFFFF"/>
                </a:solidFill>
              </a:rPr>
              <a:t>$86K</a:t>
            </a:r>
            <a:r>
              <a:rPr lang="en-US" sz="1400" dirty="0">
                <a:solidFill>
                  <a:srgbClr val="FFFFFF"/>
                </a:solidFill>
              </a:rPr>
              <a:t> (highest among models).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Best-performing year: </a:t>
            </a:r>
            <a:r>
              <a:rPr lang="en-US" sz="1400" b="1" dirty="0">
                <a:solidFill>
                  <a:srgbClr val="FFFFFF"/>
                </a:solidFill>
              </a:rPr>
              <a:t>2018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Target Performance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Delivered </a:t>
            </a:r>
            <a:r>
              <a:rPr lang="en-US" sz="1400" b="1" dirty="0">
                <a:solidFill>
                  <a:srgbClr val="FFFFFF"/>
                </a:solidFill>
              </a:rPr>
              <a:t>5.38M</a:t>
            </a:r>
            <a:r>
              <a:rPr lang="en-US" sz="1400" dirty="0">
                <a:solidFill>
                  <a:srgbClr val="FFFFFF"/>
                </a:solidFill>
              </a:rPr>
              <a:t> against </a:t>
            </a:r>
            <a:r>
              <a:rPr lang="en-US" sz="1400" b="1" dirty="0">
                <a:solidFill>
                  <a:srgbClr val="FFFFFF"/>
                </a:solidFill>
              </a:rPr>
              <a:t>5.62M target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391K units</a:t>
            </a:r>
            <a:r>
              <a:rPr lang="en-US" sz="1400" dirty="0">
                <a:solidFill>
                  <a:srgbClr val="FFFFFF"/>
                </a:solidFill>
              </a:rPr>
              <a:t> remain undelivered.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Sustainability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CO₂ saved: </a:t>
            </a:r>
            <a:r>
              <a:rPr lang="en-US" sz="1400" b="1" dirty="0">
                <a:solidFill>
                  <a:srgbClr val="FFFFFF"/>
                </a:solidFill>
              </a:rPr>
              <a:t>389K tons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Vehicle Specs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Range stable at </a:t>
            </a:r>
            <a:r>
              <a:rPr lang="en-US" sz="1400" b="1" dirty="0">
                <a:solidFill>
                  <a:srgbClr val="FFFFFF"/>
                </a:solidFill>
              </a:rPr>
              <a:t>719 miles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Regional Insights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Top deliveries in </a:t>
            </a:r>
            <a:r>
              <a:rPr lang="en-US" sz="1400" b="1" dirty="0">
                <a:solidFill>
                  <a:srgbClr val="FFFFFF"/>
                </a:solidFill>
              </a:rPr>
              <a:t>North America</a:t>
            </a:r>
            <a:r>
              <a:rPr lang="en-US" sz="1400" dirty="0">
                <a:solidFill>
                  <a:srgbClr val="FFFFFF"/>
                </a:solidFill>
              </a:rPr>
              <a:t> and </a:t>
            </a:r>
            <a:r>
              <a:rPr lang="en-US" sz="1400" b="1" dirty="0">
                <a:solidFill>
                  <a:srgbClr val="FFFFFF"/>
                </a:solidFill>
              </a:rPr>
              <a:t>Middle East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Europe shows moderate but steady demand.</a:t>
            </a:r>
          </a:p>
        </p:txBody>
      </p:sp>
      <p:pic>
        <p:nvPicPr>
          <p:cNvPr id="23" name="Picture 22" descr="A screenshot of a car&#10;&#10;AI-generated content may be incorrect.">
            <a:extLst>
              <a:ext uri="{FF2B5EF4-FFF2-40B4-BE49-F238E27FC236}">
                <a16:creationId xmlns:a16="http://schemas.microsoft.com/office/drawing/2014/main" id="{19718DCD-62FC-9FAB-DAA6-5817D1EF3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73" y="1284324"/>
            <a:ext cx="9739602" cy="5500796"/>
          </a:xfrm>
          <a:prstGeom prst="rect">
            <a:avLst/>
          </a:prstGeom>
        </p:spPr>
      </p:pic>
      <p:sp>
        <p:nvSpPr>
          <p:cNvPr id="67" name="Shape 10">
            <a:extLst>
              <a:ext uri="{FF2B5EF4-FFF2-40B4-BE49-F238E27FC236}">
                <a16:creationId xmlns:a16="http://schemas.microsoft.com/office/drawing/2014/main" id="{E3C1AF42-7089-D073-29F6-553288B8A7BC}"/>
              </a:ext>
            </a:extLst>
          </p:cNvPr>
          <p:cNvSpPr/>
          <p:nvPr/>
        </p:nvSpPr>
        <p:spPr>
          <a:xfrm>
            <a:off x="9357588" y="810212"/>
            <a:ext cx="4210102" cy="60960"/>
          </a:xfrm>
          <a:prstGeom prst="roundRect">
            <a:avLst>
              <a:gd name="adj" fmla="val 68711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8" name="Shape 11">
            <a:extLst>
              <a:ext uri="{FF2B5EF4-FFF2-40B4-BE49-F238E27FC236}">
                <a16:creationId xmlns:a16="http://schemas.microsoft.com/office/drawing/2014/main" id="{01BDD4FB-3B5A-0A8C-A36D-54F1748C0065}"/>
              </a:ext>
            </a:extLst>
          </p:cNvPr>
          <p:cNvSpPr/>
          <p:nvPr/>
        </p:nvSpPr>
        <p:spPr>
          <a:xfrm>
            <a:off x="11154684" y="683559"/>
            <a:ext cx="299085" cy="299085"/>
          </a:xfrm>
          <a:prstGeom prst="roundRect">
            <a:avLst>
              <a:gd name="adj" fmla="val 305732"/>
            </a:avLst>
          </a:prstGeom>
          <a:solidFill>
            <a:schemeClr val="bg1">
              <a:lumMod val="50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9" name="Image 1" descr="preencoded.png">
            <a:extLst>
              <a:ext uri="{FF2B5EF4-FFF2-40B4-BE49-F238E27FC236}">
                <a16:creationId xmlns:a16="http://schemas.microsoft.com/office/drawing/2014/main" id="{F4782F3D-9ED1-BCE9-943C-244669F356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02572" y="726733"/>
            <a:ext cx="203308" cy="2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5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1060</Words>
  <Application>Microsoft Office PowerPoint</Application>
  <PresentationFormat>Custom</PresentationFormat>
  <Paragraphs>243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Raleway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Mr. SAHA</cp:lastModifiedBy>
  <cp:revision>53</cp:revision>
  <dcterms:created xsi:type="dcterms:W3CDTF">2025-12-02T06:13:16Z</dcterms:created>
  <dcterms:modified xsi:type="dcterms:W3CDTF">2025-12-03T18:48:27Z</dcterms:modified>
</cp:coreProperties>
</file>